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9"/>
  </p:notesMasterIdLst>
  <p:sldIdLst>
    <p:sldId id="281"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82" r:id="rId18"/>
  </p:sldIdLst>
  <p:sldSz cx="12192000" cy="6858000"/>
  <p:notesSz cx="6858000" cy="9144000"/>
  <p:embeddedFontLst>
    <p:embeddedFont>
      <p:font typeface="Calibri" panose="020F0502020204030204" pitchFamily="34" charset="0"/>
      <p:regular r:id="rId20"/>
      <p:bold r:id="rId21"/>
      <p:italic r:id="rId22"/>
      <p:boldItalic r:id="rId23"/>
    </p:embeddedFont>
    <p:embeddedFont>
      <p:font typeface="Candara" panose="020E050203030302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
      <p:font typeface="Open Sans" panose="020B0604020202020204" pitchFamily="3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6" roundtripDataSignature="AMtx7mh56UDN9DF28+25ef0BqXfVcGd8O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53"/>
  </p:normalViewPr>
  <p:slideViewPr>
    <p:cSldViewPr snapToGrid="0" snapToObjects="1">
      <p:cViewPr varScale="1">
        <p:scale>
          <a:sx n="85" d="100"/>
          <a:sy n="85" d="100"/>
        </p:scale>
        <p:origin x="105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9" Type="http://schemas.openxmlformats.org/officeDocument/2006/relationships/theme" Target="theme/theme1.xml"/><Relationship Id="rId21" Type="http://schemas.openxmlformats.org/officeDocument/2006/relationships/font" Target="fonts/font2.fntdata"/><Relationship Id="rId34" Type="http://schemas.openxmlformats.org/officeDocument/2006/relationships/font" Target="fonts/font1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customschemas.google.com/relationships/presentationmetadata" Target="meta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266153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r>
              <a:rPr lang="en-US" sz="1400" b="1" i="0" u="none" strike="noStrike">
                <a:solidFill>
                  <a:srgbClr val="000000"/>
                </a:solidFill>
                <a:latin typeface="Calibri"/>
                <a:ea typeface="Calibri"/>
                <a:cs typeface="Calibri"/>
                <a:sym typeface="Calibri"/>
              </a:rPr>
              <a:t>Classcraft </a:t>
            </a:r>
            <a:r>
              <a:rPr lang="en-US" sz="1400" b="0" i="0" u="none" strike="noStrike">
                <a:solidFill>
                  <a:srgbClr val="000000"/>
                </a:solidFill>
                <a:latin typeface="Calibri"/>
                <a:ea typeface="Calibri"/>
                <a:cs typeface="Calibri"/>
                <a:sym typeface="Calibri"/>
              </a:rPr>
              <a:t>is a gamified learning platform established to increase learners' participation in the classroom, as well as to encourage desired behaviors, and to improve their  collaboration and communication skills. By choosing one of the designed characters as an avatar, learners become a part of the team of classmates, and can gain "special powers" that can be used in classroom activities and tasks specific to their avatar. They can use these powers both for themselves and to help their teammates, they can spend them to customize their avatar, own new equipment, or acquire virtual items such as pets. In Classcraft, a parent system is designed to inform parents about the progress of learners in school and to carry some of the activities home. With this system, it is possible for the teacher to communicate with the parents through the chat section and to share files in sync with the Google Drive. Teachers place course content and learning activities on interactive maps. This map-shaped structure encourages learners to move forward and learn what happens next as they complete activities.</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Teachers can create teams in the system. Individual or team assignments can be given. These tasks can be given to random students or teams.</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There is no badge component in this system, but badges can be included in the system through an external application. Although there are no badges, there are elements named Kudo that activate the reward mechanics in the system. Kudos such as Great Job, Thank You can be given by students to their friends or teams. </a:t>
            </a:r>
            <a:endParaRPr sz="1400"/>
          </a:p>
        </p:txBody>
      </p:sp>
      <p:sp>
        <p:nvSpPr>
          <p:cNvPr id="243" name="Google Shape;24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r>
              <a:rPr lang="en-US" sz="1400" b="1" i="0" u="none" strike="noStrike">
                <a:solidFill>
                  <a:srgbClr val="000000"/>
                </a:solidFill>
                <a:latin typeface="Calibri"/>
                <a:ea typeface="Calibri"/>
                <a:cs typeface="Calibri"/>
                <a:sym typeface="Calibri"/>
              </a:rPr>
              <a:t>ClassDojo</a:t>
            </a:r>
            <a:r>
              <a:rPr lang="en-US" sz="1400" b="0" i="0" u="none" strike="noStrike">
                <a:solidFill>
                  <a:srgbClr val="000000"/>
                </a:solidFill>
                <a:latin typeface="Calibri"/>
                <a:ea typeface="Calibri"/>
                <a:cs typeface="Calibri"/>
                <a:sym typeface="Calibri"/>
              </a:rPr>
              <a:t> is an online classroom management platform and tool where teachers can record and track student behavior, create classroom activities, organize student portfolios, communicate with students' parents, and reward learners. In addition to teachers and students, parents can also be included in the ClassDojo system and have the authority to message, view shared content, and read reports about their children.</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The Dojo points earned by the learners as a result of their participation in the class and their in-class behavior in ClassDojo.</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Reward mechanics are triggered by badges to correspond to abilities and behaviors.</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Teachers can create teams in the system.</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They have avatars where they can change their appearance.</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The tasks consist of activities created by the teacher. The results of these activities are displayed in the news feed for parents and students to see.</a:t>
            </a:r>
            <a:endParaRPr sz="1400"/>
          </a:p>
        </p:txBody>
      </p:sp>
      <p:sp>
        <p:nvSpPr>
          <p:cNvPr id="252" name="Google Shape;252;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r>
              <a:rPr lang="en-US" sz="1400" b="1" i="0" u="none" strike="noStrike">
                <a:solidFill>
                  <a:srgbClr val="000000"/>
                </a:solidFill>
                <a:latin typeface="Calibri"/>
                <a:ea typeface="Calibri"/>
                <a:cs typeface="Calibri"/>
                <a:sym typeface="Calibri"/>
              </a:rPr>
              <a:t>Gimkit Live </a:t>
            </a:r>
            <a:r>
              <a:rPr lang="en-US" sz="1400" b="0" i="0" u="none" strike="noStrike">
                <a:solidFill>
                  <a:srgbClr val="000000"/>
                </a:solidFill>
                <a:latin typeface="Calibri"/>
                <a:ea typeface="Calibri"/>
                <a:cs typeface="Calibri"/>
                <a:sym typeface="Calibri"/>
              </a:rPr>
              <a:t>is a quiz based learning tool. Unlike other solutions in this area, Gimkit Live has a game currency component where students accumulate cash by correctly answering in-game questions. In Gimkit Live, in-game money system is used instead of points. Earned money can be spent on upgrades and power-ups. Power-ups are used to slow down other users, while upgrades are used to increase earned money. Students are ranked on the leaderboard with the money they earn. If desired, the leaderboard can be hidden using the Hidden mode and displayed at the end of the competition.</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It is possible to create teams in the system, team members can be included in groups by random assignment before the task.</a:t>
            </a:r>
            <a:endParaRPr sz="1400"/>
          </a:p>
        </p:txBody>
      </p:sp>
      <p:sp>
        <p:nvSpPr>
          <p:cNvPr id="262" name="Google Shape;26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r>
              <a:rPr lang="en-US" sz="1400" b="1" i="0" u="none" strike="noStrike">
                <a:solidFill>
                  <a:srgbClr val="000000"/>
                </a:solidFill>
                <a:latin typeface="Calibri"/>
                <a:ea typeface="Calibri"/>
                <a:cs typeface="Calibri"/>
                <a:sym typeface="Calibri"/>
              </a:rPr>
              <a:t>GooseChase </a:t>
            </a:r>
            <a:r>
              <a:rPr lang="en-US" sz="1400" b="0" i="0" u="none" strike="noStrike">
                <a:solidFill>
                  <a:srgbClr val="000000"/>
                </a:solidFill>
                <a:latin typeface="Calibri"/>
                <a:ea typeface="Calibri"/>
                <a:cs typeface="Calibri"/>
                <a:sym typeface="Calibri"/>
              </a:rPr>
              <a:t>is a platform where learners prove that they can perform certain tasks over a period by using navigation, entering text, or adding images</a:t>
            </a:r>
            <a:r>
              <a:rPr lang="en-US" sz="1400">
                <a:solidFill>
                  <a:srgbClr val="000000"/>
                </a:solidFill>
              </a:rPr>
              <a:t> or </a:t>
            </a:r>
            <a:r>
              <a:rPr lang="en-US" sz="1400" b="0" i="0" u="none" strike="noStrike">
                <a:solidFill>
                  <a:srgbClr val="000000"/>
                </a:solidFill>
                <a:latin typeface="Calibri"/>
                <a:ea typeface="Calibri"/>
                <a:cs typeface="Calibri"/>
                <a:sym typeface="Calibri"/>
              </a:rPr>
              <a:t>videos. GooseChase is also described as a digital scavenger hunt tool. It can be used for purposes such as making field trips more efficient, increasing collaboration by organizing games in teams, and improving students' ability to present what they have learned.</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In GooseChase, points are earned through in</a:t>
            </a:r>
            <a:r>
              <a:rPr lang="en-US" sz="1400">
                <a:solidFill>
                  <a:srgbClr val="000000"/>
                </a:solidFill>
              </a:rPr>
              <a:t> </a:t>
            </a:r>
            <a:r>
              <a:rPr lang="en-US" sz="1400" b="0" i="0" u="none" strike="noStrike">
                <a:solidFill>
                  <a:srgbClr val="000000"/>
                </a:solidFill>
                <a:latin typeface="Calibri"/>
                <a:ea typeface="Calibri"/>
                <a:cs typeface="Calibri"/>
                <a:sym typeface="Calibri"/>
              </a:rPr>
              <a:t>class and out</a:t>
            </a:r>
            <a:r>
              <a:rPr lang="en-US" sz="1400">
                <a:solidFill>
                  <a:srgbClr val="000000"/>
                </a:solidFill>
              </a:rPr>
              <a:t> </a:t>
            </a:r>
            <a:r>
              <a:rPr lang="en-US" sz="1400" b="0" i="0" u="none" strike="noStrike">
                <a:solidFill>
                  <a:srgbClr val="000000"/>
                </a:solidFill>
                <a:latin typeface="Calibri"/>
                <a:ea typeface="Calibri"/>
                <a:cs typeface="Calibri"/>
                <a:sym typeface="Calibri"/>
              </a:rPr>
              <a:t>of</a:t>
            </a:r>
            <a:r>
              <a:rPr lang="en-US" sz="1400">
                <a:solidFill>
                  <a:srgbClr val="000000"/>
                </a:solidFill>
              </a:rPr>
              <a:t> </a:t>
            </a:r>
            <a:r>
              <a:rPr lang="en-US" sz="1400" b="0" i="0" u="none" strike="noStrike">
                <a:solidFill>
                  <a:srgbClr val="000000"/>
                </a:solidFill>
                <a:latin typeface="Calibri"/>
                <a:ea typeface="Calibri"/>
                <a:cs typeface="Calibri"/>
                <a:sym typeface="Calibri"/>
              </a:rPr>
              <a:t>class activities; these scores do not have any function other than showing the status of learners. The teacher can give points as a gift while evaluating the products of the students, or the students can leave a like for each other's products.</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GooseChase has a leaderboard where participants can access at any time and see their rankings against other participants.</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Collaboration is strongly stimulated by the team component. Students can form a team or join the team they want. Points earned and tasks completed are considered the joint product of all group members. When team mode is active, there is no ranking in the leaderboard for individual effort.</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The teacher can determine the avatar of the students.</a:t>
            </a:r>
            <a:endParaRPr sz="1400"/>
          </a:p>
        </p:txBody>
      </p:sp>
      <p:sp>
        <p:nvSpPr>
          <p:cNvPr id="272" name="Google Shape;272;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0" name="Google Shape;280;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r>
              <a:rPr lang="en-US" sz="1400" b="1" i="0" u="none" strike="noStrike">
                <a:solidFill>
                  <a:srgbClr val="000000"/>
                </a:solidFill>
                <a:latin typeface="Calibri"/>
                <a:ea typeface="Calibri"/>
                <a:cs typeface="Calibri"/>
                <a:sym typeface="Calibri"/>
              </a:rPr>
              <a:t>Pointagram </a:t>
            </a:r>
            <a:r>
              <a:rPr lang="en-US" sz="1400" b="0" i="0" u="none" strike="noStrike">
                <a:solidFill>
                  <a:srgbClr val="000000"/>
                </a:solidFill>
                <a:latin typeface="Calibri"/>
                <a:ea typeface="Calibri"/>
                <a:cs typeface="Calibri"/>
                <a:sym typeface="Calibri"/>
              </a:rPr>
              <a:t>is a gamified learning platform where students can participate individually or as a team with different competition modes. </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It can be said that the essence of pointagram is points. In the point system in this tool, there are options for peer evaluation, rewarding by the teacher and earning points for the tasks done. Individual or team point goals are determined on a daily, weekly, or monthly basis.</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When students earn a point, it is recorded in a section called score series. The score series is used to keep track of information such as when and how many points students got. </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In Pointagram, badges can be earned through the tasks and competitions, as well as badges can be given to learners by teachers. The badges can be viewed on social media or displayed on the student's profile.</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Likes and the badges which are free of conditions can be given by students to each other as gifts.</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In addition to all these, there is a detailed leaderboard system. It is possible to organize competitions where targets such as being on the leaderboard for a certain time and getting above a certain ranking can be set.</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Teachers can create teams in the system. Both teachers and students can choose their avatars and customize their profile pages.</a:t>
            </a:r>
            <a:endParaRPr sz="1400"/>
          </a:p>
        </p:txBody>
      </p:sp>
      <p:sp>
        <p:nvSpPr>
          <p:cNvPr id="281" name="Google Shape;281;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b="0" i="0" u="none" strike="noStrike">
                <a:solidFill>
                  <a:srgbClr val="000000"/>
                </a:solidFill>
                <a:latin typeface="Calibri"/>
                <a:ea typeface="Calibri"/>
                <a:cs typeface="Calibri"/>
                <a:sym typeface="Calibri"/>
              </a:rPr>
              <a:t>The variety of mechanics and components offered by the tools is important in terms of meeting the needs and wishes of all types of players and designing the gamified environment in a desired way. From this point of view, the gamification tool to be chosen should be convenient and customizable to use different components. While Classcraft is superior to other tools in terms of component variety, it is limited in its lack of badges and leaderboards. ClassDojo, on the other hand, is advantageous in that it is free and uses the parent system more actively than other tools. While Gimkit Live is advantageous in terms of allowing individual and collaborative activities it offers in different modes, it is limited in the absence of a profile page where the learner can follow their progress. In GooseChase, tasks can be presented with different modalities such as pictures and videos, but this can be considered a disadvantage as it requires presenting tasks that require more physical activity. Pointagram offers different game and competition modes but no parent system.</a:t>
            </a:r>
            <a:endParaRPr sz="1400"/>
          </a:p>
        </p:txBody>
      </p:sp>
      <p:sp>
        <p:nvSpPr>
          <p:cNvPr id="290" name="Google Shape;290;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 name="Google Shape;29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b="0" i="0" u="none" strike="noStrike">
                <a:solidFill>
                  <a:srgbClr val="000000"/>
                </a:solidFill>
                <a:latin typeface="Calibri"/>
                <a:ea typeface="Calibri"/>
                <a:cs typeface="Calibri"/>
                <a:sym typeface="Calibri"/>
              </a:rPr>
              <a:t>When the tools are examined in terms of game components, it is seen that points, small tasks and team elements are found in all tools; level, achievement, leaderboards, gift and avatar elements are included in most tools; badges and virtual items are found to be the least used components. </a:t>
            </a:r>
            <a:endParaRPr sz="1400"/>
          </a:p>
          <a:p>
            <a:pPr marL="0" lvl="0" indent="0" algn="just" rtl="0">
              <a:lnSpc>
                <a:spcPct val="100000"/>
              </a:lnSpc>
              <a:spcBef>
                <a:spcPts val="0"/>
              </a:spcBef>
              <a:spcAft>
                <a:spcPts val="0"/>
              </a:spcAft>
              <a:buSzPts val="1400"/>
              <a:buNone/>
            </a:pPr>
            <a:r>
              <a:rPr lang="en-US" sz="1400" b="0" i="0" u="none" strike="noStrike">
                <a:solidFill>
                  <a:srgbClr val="000000"/>
                </a:solidFill>
                <a:latin typeface="Calibri"/>
                <a:ea typeface="Calibri"/>
                <a:cs typeface="Calibri"/>
                <a:sym typeface="Calibri"/>
              </a:rPr>
              <a:t>It is possible to create challenges by assigning learning tasks and activities in all the tools described in this section. It is also possible to gamify a learning process with tools that are not specific to gamification. Remember the examples we mentioned about non-digital gamification tools. A social media tool may be sufficient to track students' progress and monitor their comparisons with their peers. In this tool, people will have profile pages. Gamification items and learning progress can be included in these pages. Considering all these advantages and disadvantages, you can choose the appropriate tool within the scope of learner profile, parental control, course content, needs and wishes.</a:t>
            </a:r>
            <a:endParaRPr sz="1400"/>
          </a:p>
        </p:txBody>
      </p:sp>
      <p:sp>
        <p:nvSpPr>
          <p:cNvPr id="298" name="Google Shape;29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2" name="Google Shape;21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72950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b="0" i="0" u="none" strike="noStrike">
                <a:solidFill>
                  <a:srgbClr val="000000"/>
                </a:solidFill>
                <a:latin typeface="Calibri"/>
                <a:ea typeface="Calibri"/>
                <a:cs typeface="Calibri"/>
                <a:sym typeface="Calibri"/>
              </a:rPr>
              <a:t>According to the literature, gamification may not be preferred by teachers because it requires technical knowledge and support, financial resources, or because of the concern that the implementation and evaluation of the course takes time. However, it is possible to implement gamification with digital tools that are easy to use and do not require financial support, or only with printed media. In this context, in this module, we will examine gamification tools in two groups as non-digital tools and digital tools.</a:t>
            </a:r>
            <a:endParaRPr sz="1400"/>
          </a:p>
        </p:txBody>
      </p:sp>
      <p:sp>
        <p:nvSpPr>
          <p:cNvPr id="105" name="Google Shape;10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b="1" i="0" u="none" strike="noStrike">
                <a:solidFill>
                  <a:srgbClr val="000000"/>
                </a:solidFill>
                <a:latin typeface="Calibri"/>
                <a:ea typeface="Calibri"/>
                <a:cs typeface="Calibri"/>
                <a:sym typeface="Calibri"/>
              </a:rPr>
              <a:t>Gamification with non digital tools: </a:t>
            </a:r>
            <a:r>
              <a:rPr lang="en-US" sz="1400" b="0" i="0" u="none" strike="noStrike">
                <a:solidFill>
                  <a:srgbClr val="000000"/>
                </a:solidFill>
                <a:latin typeface="Calibri"/>
                <a:ea typeface="Calibri"/>
                <a:cs typeface="Calibri"/>
                <a:sym typeface="Calibri"/>
              </a:rPr>
              <a:t>All tools like crayons, stickers, printed game boards that can activate gamification mechanics in the classroom can be examined in this group. In fact, we use these tools in many of the implementations we have already implemented in our classrooms. A red ribbon is given to a learner who has just started reading is an example of a non-digital badge. A black ribbon gained for advanced reading skills can be seen as a part of the collection that triggers the reward mechanic. Again, stars that we draw with colored pencils in learners' notebooks to reward success in the classroom, and stickers that we can use to encourage cooperation are non-digital gamification tools. A certificate, the honor list, or the leaderboard poster we prepared for the class board are also gamification elements</a:t>
            </a:r>
            <a:endParaRPr sz="1400"/>
          </a:p>
        </p:txBody>
      </p:sp>
      <p:sp>
        <p:nvSpPr>
          <p:cNvPr id="123" name="Google Shape;12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000000"/>
              </a:buClr>
              <a:buSzPts val="1800"/>
              <a:buFont typeface="Calibri"/>
              <a:buNone/>
            </a:pPr>
            <a:r>
              <a:rPr lang="en-US" sz="1400" b="0" i="0" u="none" strike="noStrike">
                <a:solidFill>
                  <a:srgbClr val="000000"/>
                </a:solidFill>
                <a:latin typeface="Calibri"/>
                <a:ea typeface="Calibri"/>
                <a:cs typeface="Calibri"/>
                <a:sym typeface="Calibri"/>
              </a:rPr>
              <a:t>Let's talk about </a:t>
            </a:r>
            <a:r>
              <a:rPr lang="en-US" sz="1400" b="1" i="0" u="none" strike="noStrike">
                <a:solidFill>
                  <a:srgbClr val="000000"/>
                </a:solidFill>
                <a:latin typeface="Calibri"/>
                <a:ea typeface="Calibri"/>
                <a:cs typeface="Calibri"/>
                <a:sym typeface="Calibri"/>
              </a:rPr>
              <a:t>Gamification with digital tools. </a:t>
            </a:r>
            <a:endParaRPr sz="1400"/>
          </a:p>
          <a:p>
            <a:pPr marL="0" lvl="0" indent="0" algn="just" rtl="0">
              <a:lnSpc>
                <a:spcPct val="100000"/>
              </a:lnSpc>
              <a:spcBef>
                <a:spcPts val="0"/>
              </a:spcBef>
              <a:spcAft>
                <a:spcPts val="0"/>
              </a:spcAft>
              <a:buClr>
                <a:srgbClr val="000000"/>
              </a:buClr>
              <a:buSzPts val="1200"/>
              <a:buFont typeface="Calibri"/>
              <a:buNone/>
            </a:pPr>
            <a:r>
              <a:rPr lang="en-US" sz="1400" b="0" i="0" u="none" strike="noStrike">
                <a:solidFill>
                  <a:srgbClr val="000000"/>
                </a:solidFill>
                <a:latin typeface="Calibri"/>
                <a:ea typeface="Calibri"/>
                <a:cs typeface="Calibri"/>
                <a:sym typeface="Calibri"/>
              </a:rPr>
              <a:t>Gamified apps which have content, Gamified LMSs, Gamification plug-ins in LMS, Digital gamification tools are in this category. </a:t>
            </a:r>
            <a:endParaRPr sz="1400"/>
          </a:p>
        </p:txBody>
      </p:sp>
      <p:sp>
        <p:nvSpPr>
          <p:cNvPr id="135" name="Google Shape;13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 name="Google Shape;169;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r>
              <a:rPr lang="en-US" sz="1400" b="0" i="0" u="none" strike="noStrike">
                <a:solidFill>
                  <a:srgbClr val="000000"/>
                </a:solidFill>
                <a:latin typeface="Calibri"/>
                <a:ea typeface="Calibri"/>
                <a:cs typeface="Calibri"/>
                <a:sym typeface="Calibri"/>
              </a:rPr>
              <a:t>Some examples of gamified apps with content are </a:t>
            </a:r>
            <a:r>
              <a:rPr lang="en-US" sz="1400" b="1" i="0" u="none" strike="noStrike">
                <a:solidFill>
                  <a:srgbClr val="000000"/>
                </a:solidFill>
                <a:latin typeface="Calibri"/>
                <a:ea typeface="Calibri"/>
                <a:cs typeface="Calibri"/>
                <a:sym typeface="Calibri"/>
              </a:rPr>
              <a:t>Duolingo</a:t>
            </a:r>
            <a:r>
              <a:rPr lang="en-US" sz="1400" b="0" i="0" u="none" strike="noStrike">
                <a:solidFill>
                  <a:srgbClr val="000000"/>
                </a:solidFill>
                <a:latin typeface="Calibri"/>
                <a:ea typeface="Calibri"/>
                <a:cs typeface="Calibri"/>
                <a:sym typeface="Calibri"/>
              </a:rPr>
              <a:t> and </a:t>
            </a:r>
            <a:r>
              <a:rPr lang="en-US" sz="1400" b="1" i="0" u="none" strike="noStrike">
                <a:solidFill>
                  <a:srgbClr val="000000"/>
                </a:solidFill>
                <a:latin typeface="Calibri"/>
                <a:ea typeface="Calibri"/>
                <a:cs typeface="Calibri"/>
                <a:sym typeface="Calibri"/>
              </a:rPr>
              <a:t>Knowre</a:t>
            </a:r>
            <a:r>
              <a:rPr lang="en-US" sz="1400" b="0" i="0" u="none" strike="noStrike">
                <a:solidFill>
                  <a:srgbClr val="000000"/>
                </a:solidFill>
                <a:latin typeface="Calibri"/>
                <a:ea typeface="Calibri"/>
                <a:cs typeface="Calibri"/>
                <a:sym typeface="Calibri"/>
              </a:rPr>
              <a:t>. Duolingo is a web-based and mobile application for learning foreign languages. In this application, learners adjust the level of challenge for themself with the daily goals they set. They receive feedback on their progress. They compete with other users on the leaderboard by getting points from the activities they complete and earn badges, virtual goods according to their success.</a:t>
            </a:r>
            <a:endParaRPr sz="1400"/>
          </a:p>
        </p:txBody>
      </p:sp>
      <p:sp>
        <p:nvSpPr>
          <p:cNvPr id="170" name="Google Shape;170;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r>
              <a:rPr lang="en-US" sz="1400" b="1" i="0" u="none" strike="noStrike">
                <a:solidFill>
                  <a:srgbClr val="000000"/>
                </a:solidFill>
                <a:latin typeface="Calibri"/>
                <a:ea typeface="Calibri"/>
                <a:cs typeface="Calibri"/>
                <a:sym typeface="Calibri"/>
              </a:rPr>
              <a:t>Knowre </a:t>
            </a:r>
            <a:r>
              <a:rPr lang="en-US" sz="1400" b="0" i="0" u="none" strike="noStrike">
                <a:solidFill>
                  <a:srgbClr val="000000"/>
                </a:solidFill>
                <a:latin typeface="Calibri"/>
                <a:ea typeface="Calibri"/>
                <a:cs typeface="Calibri"/>
                <a:sym typeface="Calibri"/>
              </a:rPr>
              <a:t>is a web-based application for learning math. In this application, learners choose the content in a certain section and earn stars and points as they complete learning activities. Mathematics topics are represented on a map. Subjects are unlocked according to the performance of the learners, and as they progress through the subjects, the avatar representing them advances on the map.</a:t>
            </a:r>
            <a:endParaRPr sz="1400"/>
          </a:p>
        </p:txBody>
      </p:sp>
      <p:sp>
        <p:nvSpPr>
          <p:cNvPr id="178" name="Google Shape;178;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r>
              <a:rPr lang="en-US" sz="1400" b="0" i="0" u="none" strike="noStrike">
                <a:solidFill>
                  <a:srgbClr val="000000"/>
                </a:solidFill>
                <a:latin typeface="Calibri"/>
                <a:ea typeface="Calibri"/>
                <a:cs typeface="Calibri"/>
                <a:sym typeface="Calibri"/>
              </a:rPr>
              <a:t>As you know, learning management systems are environments that allow content to be presented to the learner and enable the learner to be evaluated. In addition, LMSs are systems that monitor and report all interactions of the learner with the content in the course, with their peers and with the instructor. These systems use gamification to increase course engagement, reduce online dropout, and improve motivation and performance. While some of the LMSs are gamified, some offer the opportunity to include gamification elements into the system with various plug-ins.</a:t>
            </a:r>
            <a:endParaRPr sz="1400" b="0"/>
          </a:p>
          <a:p>
            <a:pPr marL="0" lvl="0" indent="0" algn="just" rtl="0">
              <a:lnSpc>
                <a:spcPct val="100000"/>
              </a:lnSpc>
              <a:spcBef>
                <a:spcPts val="800"/>
              </a:spcBef>
              <a:spcAft>
                <a:spcPts val="0"/>
              </a:spcAft>
              <a:buSzPts val="1400"/>
              <a:buNone/>
            </a:pPr>
            <a:r>
              <a:rPr lang="en-US" sz="1400" b="0" i="0" u="none" strike="noStrike">
                <a:solidFill>
                  <a:srgbClr val="000000"/>
                </a:solidFill>
                <a:latin typeface="Calibri"/>
                <a:ea typeface="Calibri"/>
                <a:cs typeface="Calibri"/>
                <a:sym typeface="Calibri"/>
              </a:rPr>
              <a:t>TalentLMS is an example of</a:t>
            </a:r>
            <a:r>
              <a:rPr lang="en-US" sz="1400" b="1" i="1" u="none" strike="noStrike">
                <a:solidFill>
                  <a:srgbClr val="000000"/>
                </a:solidFill>
                <a:latin typeface="Calibri"/>
                <a:ea typeface="Calibri"/>
                <a:cs typeface="Calibri"/>
                <a:sym typeface="Calibri"/>
              </a:rPr>
              <a:t> Gamified Learning Management Systems.</a:t>
            </a:r>
            <a:r>
              <a:rPr lang="en-US" sz="1400">
                <a:solidFill>
                  <a:srgbClr val="000000"/>
                </a:solidFill>
              </a:rPr>
              <a:t> </a:t>
            </a:r>
            <a:r>
              <a:rPr lang="en-US" sz="1400" b="0" i="0" u="none" strike="noStrike">
                <a:solidFill>
                  <a:srgbClr val="000000"/>
                </a:solidFill>
                <a:latin typeface="Calibri"/>
                <a:ea typeface="Calibri"/>
                <a:cs typeface="Calibri"/>
                <a:sym typeface="Calibri"/>
              </a:rPr>
              <a:t>TalentLMS is a system built directly on the idea of gamification. It can be used as a gamified learning management system with points, rewards, badges, progress bars, leaderboards and level components.</a:t>
            </a:r>
            <a:endParaRPr sz="1400"/>
          </a:p>
        </p:txBody>
      </p:sp>
      <p:sp>
        <p:nvSpPr>
          <p:cNvPr id="188" name="Google Shape;188;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 name="Google Shape;19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400" b="0" i="0" u="none" strike="noStrike">
                <a:solidFill>
                  <a:srgbClr val="000000"/>
                </a:solidFill>
                <a:latin typeface="Calibri"/>
                <a:ea typeface="Calibri"/>
                <a:cs typeface="Calibri"/>
                <a:sym typeface="Calibri"/>
              </a:rPr>
              <a:t>LMSs such as Moodle, Wordpress LMS, Blackboard Learn are learning management systems where gamification elements can be included by plugins. There are many plugins available for these LMSs that include components such as badges, points, progress bars, leaderboards, and gamified events.</a:t>
            </a:r>
            <a:endParaRPr sz="1400"/>
          </a:p>
        </p:txBody>
      </p:sp>
      <p:sp>
        <p:nvSpPr>
          <p:cNvPr id="197" name="Google Shape;19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1800"/>
              <a:buFont typeface="Calibri"/>
              <a:buNone/>
            </a:pPr>
            <a:r>
              <a:rPr lang="en-US" sz="1400" b="0" i="0" u="none" strike="noStrike">
                <a:solidFill>
                  <a:srgbClr val="000000"/>
                </a:solidFill>
                <a:latin typeface="Calibri"/>
                <a:ea typeface="Calibri"/>
                <a:cs typeface="Calibri"/>
                <a:sym typeface="Calibri"/>
              </a:rPr>
              <a:t>We will talk about </a:t>
            </a:r>
            <a:r>
              <a:rPr lang="en-US" sz="1400" b="1" i="0" u="none" strike="noStrike">
                <a:solidFill>
                  <a:srgbClr val="000000"/>
                </a:solidFill>
                <a:latin typeface="Calibri"/>
                <a:ea typeface="Calibri"/>
                <a:cs typeface="Calibri"/>
                <a:sym typeface="Calibri"/>
              </a:rPr>
              <a:t>Gamification with digital tools. </a:t>
            </a:r>
            <a:r>
              <a:rPr lang="en-US" sz="1400" b="0" i="0" u="none" strike="noStrike">
                <a:solidFill>
                  <a:srgbClr val="000000"/>
                </a:solidFill>
                <a:latin typeface="Calibri"/>
                <a:ea typeface="Calibri"/>
                <a:cs typeface="Calibri"/>
                <a:sym typeface="Calibri"/>
              </a:rPr>
              <a:t>Some examples of </a:t>
            </a:r>
            <a:r>
              <a:rPr lang="en-US" sz="1400" b="1" i="0" u="none" strike="noStrike">
                <a:solidFill>
                  <a:srgbClr val="000000"/>
                </a:solidFill>
                <a:latin typeface="Calibri"/>
                <a:ea typeface="Calibri"/>
                <a:cs typeface="Calibri"/>
                <a:sym typeface="Calibri"/>
              </a:rPr>
              <a:t>Digital Gamification Tools</a:t>
            </a:r>
            <a:r>
              <a:rPr lang="en-US" sz="1400" b="0" i="0" u="none" strike="noStrike">
                <a:solidFill>
                  <a:srgbClr val="000000"/>
                </a:solidFill>
                <a:latin typeface="Calibri"/>
                <a:ea typeface="Calibri"/>
                <a:cs typeface="Calibri"/>
                <a:sym typeface="Calibri"/>
              </a:rPr>
              <a:t> are Classcraft, ClassDojo, Gimkit Live, GooseChase, and Pointagram.</a:t>
            </a:r>
            <a:endParaRPr sz="1400"/>
          </a:p>
        </p:txBody>
      </p:sp>
      <p:sp>
        <p:nvSpPr>
          <p:cNvPr id="207" name="Google Shape;207;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el en object" type="obj">
  <p:cSld name="OBJECT">
    <p:spTree>
      <p:nvGrpSpPr>
        <p:cNvPr id="1" name="Shape 41"/>
        <p:cNvGrpSpPr/>
        <p:nvPr/>
      </p:nvGrpSpPr>
      <p:grpSpPr>
        <a:xfrm>
          <a:off x="0" y="0"/>
          <a:ext cx="0" cy="0"/>
          <a:chOff x="0" y="0"/>
          <a:chExt cx="0" cy="0"/>
        </a:xfrm>
      </p:grpSpPr>
      <p:sp>
        <p:nvSpPr>
          <p:cNvPr id="42" name="Google Shape;42;p21"/>
          <p:cNvSpPr/>
          <p:nvPr/>
        </p:nvSpPr>
        <p:spPr>
          <a:xfrm>
            <a:off x="-1" y="0"/>
            <a:ext cx="12192001" cy="139849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sp>
        <p:nvSpPr>
          <p:cNvPr id="43" name="Google Shape;43;p21"/>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4400"/>
              <a:buFont typeface="Candara"/>
              <a:buNone/>
              <a:defRPr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1"/>
          <p:cNvSpPr txBox="1">
            <a:spLocks noGrp="1"/>
          </p:cNvSpPr>
          <p:nvPr>
            <p:ph type="body" idx="1"/>
          </p:nvPr>
        </p:nvSpPr>
        <p:spPr>
          <a:xfrm>
            <a:off x="775447" y="1911551"/>
            <a:ext cx="10515600" cy="392613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150000"/>
              </a:lnSpc>
              <a:spcBef>
                <a:spcPts val="500"/>
              </a:spcBef>
              <a:spcAft>
                <a:spcPts val="0"/>
              </a:spcAft>
              <a:buSzPts val="1800"/>
              <a:buChar char="▸"/>
              <a:defRPr/>
            </a:lvl2pPr>
            <a:lvl3pPr marL="1371600" lvl="2" indent="-355600" algn="l">
              <a:lnSpc>
                <a:spcPct val="90000"/>
              </a:lnSpc>
              <a:spcBef>
                <a:spcPts val="500"/>
              </a:spcBef>
              <a:spcAft>
                <a:spcPts val="0"/>
              </a:spcAft>
              <a:buClr>
                <a:schemeClr val="dk2"/>
              </a:buClr>
              <a:buSzPts val="2000"/>
              <a:buChar char="•"/>
              <a:defRPr b="0" i="0">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pic>
        <p:nvPicPr>
          <p:cNvPr id="48" name="Google Shape;48;p21" descr="Afbeelding met tekst, koningin, vectorafbeeldingen&#10;&#10;Automatisch gegenereerde beschrijving"/>
          <p:cNvPicPr preferRelativeResize="0"/>
          <p:nvPr/>
        </p:nvPicPr>
        <p:blipFill rotWithShape="1">
          <a:blip r:embed="rId2">
            <a:alphaModFix amt="64000"/>
          </a:blip>
          <a:srcRect/>
          <a:stretch/>
        </p:blipFill>
        <p:spPr>
          <a:xfrm rot="-690911">
            <a:off x="9070650" y="4339480"/>
            <a:ext cx="2786698" cy="249555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Alleen titel">
  <p:cSld name="1_Alleen titel">
    <p:spTree>
      <p:nvGrpSpPr>
        <p:cNvPr id="1" name="Shape 49"/>
        <p:cNvGrpSpPr/>
        <p:nvPr/>
      </p:nvGrpSpPr>
      <p:grpSpPr>
        <a:xfrm>
          <a:off x="0" y="0"/>
          <a:ext cx="0" cy="0"/>
          <a:chOff x="0" y="0"/>
          <a:chExt cx="0" cy="0"/>
        </a:xfrm>
      </p:grpSpPr>
      <p:sp>
        <p:nvSpPr>
          <p:cNvPr id="50" name="Google Shape;50;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sp>
        <p:nvSpPr>
          <p:cNvPr id="53" name="Google Shape;53;p22"/>
          <p:cNvSpPr/>
          <p:nvPr/>
        </p:nvSpPr>
        <p:spPr>
          <a:xfrm>
            <a:off x="-141514" y="6320445"/>
            <a:ext cx="12333514" cy="57706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sp>
        <p:nvSpPr>
          <p:cNvPr id="54" name="Google Shape;54;p22"/>
          <p:cNvSpPr/>
          <p:nvPr/>
        </p:nvSpPr>
        <p:spPr>
          <a:xfrm>
            <a:off x="-141514" y="0"/>
            <a:ext cx="3399064" cy="689751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sp>
        <p:nvSpPr>
          <p:cNvPr id="55" name="Google Shape;55;p22"/>
          <p:cNvSpPr txBox="1">
            <a:spLocks noGrp="1"/>
          </p:cNvSpPr>
          <p:nvPr>
            <p:ph type="title"/>
          </p:nvPr>
        </p:nvSpPr>
        <p:spPr>
          <a:xfrm>
            <a:off x="65190" y="136525"/>
            <a:ext cx="2985655" cy="119351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200"/>
              <a:buFont typeface="Candara"/>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22"/>
          <p:cNvSpPr txBox="1">
            <a:spLocks noGrp="1"/>
          </p:cNvSpPr>
          <p:nvPr>
            <p:ph type="body" idx="1"/>
          </p:nvPr>
        </p:nvSpPr>
        <p:spPr>
          <a:xfrm>
            <a:off x="4125686" y="1531916"/>
            <a:ext cx="7300604" cy="437282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150000"/>
              </a:lnSpc>
              <a:spcBef>
                <a:spcPts val="500"/>
              </a:spcBef>
              <a:spcAft>
                <a:spcPts val="0"/>
              </a:spcAft>
              <a:buSzPts val="1800"/>
              <a:buChar char="▸"/>
              <a:defRPr/>
            </a:lvl2pPr>
            <a:lvl3pPr marL="1371600" lvl="2" indent="-355600" algn="l">
              <a:lnSpc>
                <a:spcPct val="90000"/>
              </a:lnSpc>
              <a:spcBef>
                <a:spcPts val="500"/>
              </a:spcBef>
              <a:spcAft>
                <a:spcPts val="0"/>
              </a:spcAft>
              <a:buClr>
                <a:schemeClr val="dk2"/>
              </a:buClr>
              <a:buSzPts val="2000"/>
              <a:buChar char="•"/>
              <a:defRPr b="0" i="0">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7" name="Google Shape;57;p22" descr="Afbeelding met pijl&#10;&#10;Automatisch gegenereerde beschrijving"/>
          <p:cNvPicPr preferRelativeResize="0"/>
          <p:nvPr/>
        </p:nvPicPr>
        <p:blipFill rotWithShape="1">
          <a:blip r:embed="rId2">
            <a:alphaModFix/>
          </a:blip>
          <a:srcRect/>
          <a:stretch/>
        </p:blipFill>
        <p:spPr>
          <a:xfrm rot="-1167885">
            <a:off x="10215381" y="5440062"/>
            <a:ext cx="1796627" cy="179662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4_Alleen titel">
  <p:cSld name="4_Alleen titel">
    <p:spTree>
      <p:nvGrpSpPr>
        <p:cNvPr id="1" name="Shape 58"/>
        <p:cNvGrpSpPr/>
        <p:nvPr/>
      </p:nvGrpSpPr>
      <p:grpSpPr>
        <a:xfrm>
          <a:off x="0" y="0"/>
          <a:ext cx="0" cy="0"/>
          <a:chOff x="0" y="0"/>
          <a:chExt cx="0" cy="0"/>
        </a:xfrm>
      </p:grpSpPr>
      <p:sp>
        <p:nvSpPr>
          <p:cNvPr id="59" name="Google Shape;59;p23"/>
          <p:cNvSpPr/>
          <p:nvPr/>
        </p:nvSpPr>
        <p:spPr>
          <a:xfrm>
            <a:off x="0" y="0"/>
            <a:ext cx="8137756" cy="6858000"/>
          </a:xfrm>
          <a:prstGeom prst="rect">
            <a:avLst/>
          </a:prstGeom>
          <a:solidFill>
            <a:srgbClr val="E4F3F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sp>
        <p:nvSpPr>
          <p:cNvPr id="60" name="Google Shape;60;p23"/>
          <p:cNvSpPr/>
          <p:nvPr/>
        </p:nvSpPr>
        <p:spPr>
          <a:xfrm>
            <a:off x="7457812" y="-2346960"/>
            <a:ext cx="6872868" cy="11643360"/>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sp>
        <p:nvSpPr>
          <p:cNvPr id="61" name="Google Shape;61;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sp>
        <p:nvSpPr>
          <p:cNvPr id="64" name="Google Shape;64;p23"/>
          <p:cNvSpPr txBox="1">
            <a:spLocks noGrp="1"/>
          </p:cNvSpPr>
          <p:nvPr>
            <p:ph type="title"/>
          </p:nvPr>
        </p:nvSpPr>
        <p:spPr>
          <a:xfrm>
            <a:off x="8489372" y="583201"/>
            <a:ext cx="2985655" cy="119351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200"/>
              <a:buFont typeface="Candara"/>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23"/>
          <p:cNvSpPr txBox="1">
            <a:spLocks noGrp="1"/>
          </p:cNvSpPr>
          <p:nvPr>
            <p:ph type="body" idx="1"/>
          </p:nvPr>
        </p:nvSpPr>
        <p:spPr>
          <a:xfrm>
            <a:off x="407327" y="596239"/>
            <a:ext cx="7300604" cy="460647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solidFill>
                  <a:schemeClr val="dk2"/>
                </a:solidFill>
              </a:defRPr>
            </a:lvl1pPr>
            <a:lvl2pPr marL="914400" lvl="1" indent="-381000" algn="l">
              <a:lnSpc>
                <a:spcPct val="150000"/>
              </a:lnSpc>
              <a:spcBef>
                <a:spcPts val="500"/>
              </a:spcBef>
              <a:spcAft>
                <a:spcPts val="0"/>
              </a:spcAft>
              <a:buSzPts val="2400"/>
              <a:buChar char="▸"/>
              <a:defRPr>
                <a:solidFill>
                  <a:schemeClr val="dk2"/>
                </a:solidFill>
              </a:defRPr>
            </a:lvl2pPr>
            <a:lvl3pPr marL="1371600" lvl="2" indent="-355600" algn="l">
              <a:lnSpc>
                <a:spcPct val="90000"/>
              </a:lnSpc>
              <a:spcBef>
                <a:spcPts val="500"/>
              </a:spcBef>
              <a:spcAft>
                <a:spcPts val="0"/>
              </a:spcAft>
              <a:buClr>
                <a:schemeClr val="dk2"/>
              </a:buClr>
              <a:buSzPts val="2000"/>
              <a:buChar char="•"/>
              <a:defRPr b="0" i="0">
                <a:solidFill>
                  <a:schemeClr val="dk2"/>
                </a:solidFill>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6" name="Google Shape;66;p23"/>
          <p:cNvPicPr preferRelativeResize="0"/>
          <p:nvPr/>
        </p:nvPicPr>
        <p:blipFill rotWithShape="1">
          <a:blip r:embed="rId2">
            <a:alphaModFix/>
          </a:blip>
          <a:srcRect/>
          <a:stretch/>
        </p:blipFill>
        <p:spPr>
          <a:xfrm>
            <a:off x="0" y="5241471"/>
            <a:ext cx="12192000" cy="1655285"/>
          </a:xfrm>
          <a:prstGeom prst="rect">
            <a:avLst/>
          </a:prstGeom>
          <a:noFill/>
          <a:ln>
            <a:noFill/>
          </a:ln>
        </p:spPr>
      </p:pic>
      <p:pic>
        <p:nvPicPr>
          <p:cNvPr id="67" name="Google Shape;67;p23" descr="Afbeelding met tekst, koningin, vectorafbeeldingen&#10;&#10;Automatisch gegenereerde beschrijving"/>
          <p:cNvPicPr preferRelativeResize="0"/>
          <p:nvPr/>
        </p:nvPicPr>
        <p:blipFill rotWithShape="1">
          <a:blip r:embed="rId3">
            <a:alphaModFix amt="88000"/>
          </a:blip>
          <a:srcRect/>
          <a:stretch/>
        </p:blipFill>
        <p:spPr>
          <a:xfrm flipH="1">
            <a:off x="5767235" y="4728362"/>
            <a:ext cx="2288026" cy="1993113"/>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Alleen titel">
  <p:cSld name="2_Alleen titel">
    <p:spTree>
      <p:nvGrpSpPr>
        <p:cNvPr id="1" name="Shape 68"/>
        <p:cNvGrpSpPr/>
        <p:nvPr/>
      </p:nvGrpSpPr>
      <p:grpSpPr>
        <a:xfrm>
          <a:off x="0" y="0"/>
          <a:ext cx="0" cy="0"/>
          <a:chOff x="0" y="0"/>
          <a:chExt cx="0" cy="0"/>
        </a:xfrm>
      </p:grpSpPr>
      <p:sp>
        <p:nvSpPr>
          <p:cNvPr id="69" name="Google Shape;69;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24"/>
          <p:cNvSpPr/>
          <p:nvPr/>
        </p:nvSpPr>
        <p:spPr>
          <a:xfrm>
            <a:off x="0" y="5818094"/>
            <a:ext cx="8341042" cy="110265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sp>
        <p:nvSpPr>
          <p:cNvPr id="72" name="Google Shape;72;p24"/>
          <p:cNvSpPr/>
          <p:nvPr/>
        </p:nvSpPr>
        <p:spPr>
          <a:xfrm>
            <a:off x="487785" y="1261298"/>
            <a:ext cx="7880360" cy="5659455"/>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sp>
        <p:nvSpPr>
          <p:cNvPr id="73" name="Google Shape;73;p24"/>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Candara"/>
              <a:buNone/>
              <a:defRPr sz="3200">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24"/>
          <p:cNvSpPr txBox="1">
            <a:spLocks noGrp="1"/>
          </p:cNvSpPr>
          <p:nvPr>
            <p:ph type="body" idx="1"/>
          </p:nvPr>
        </p:nvSpPr>
        <p:spPr>
          <a:xfrm>
            <a:off x="1003610" y="1639229"/>
            <a:ext cx="6902532" cy="410730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lt1"/>
              </a:buClr>
              <a:buSzPts val="2800"/>
              <a:buChar char="●"/>
              <a:defRPr>
                <a:solidFill>
                  <a:schemeClr val="lt1"/>
                </a:solidFill>
              </a:defRPr>
            </a:lvl1pPr>
            <a:lvl2pPr marL="914400" lvl="1" indent="-381000" algn="l">
              <a:lnSpc>
                <a:spcPct val="15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b="0" i="0">
                <a:solidFill>
                  <a:schemeClr val="lt1"/>
                </a:solidFill>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5" name="Google Shape;75;p24"/>
          <p:cNvPicPr preferRelativeResize="0"/>
          <p:nvPr/>
        </p:nvPicPr>
        <p:blipFill rotWithShape="1">
          <a:blip r:embed="rId2">
            <a:alphaModFix/>
          </a:blip>
          <a:srcRect/>
          <a:stretch/>
        </p:blipFill>
        <p:spPr>
          <a:xfrm rot="-4917142">
            <a:off x="6873817" y="234624"/>
            <a:ext cx="1179015" cy="1606195"/>
          </a:xfrm>
          <a:prstGeom prst="rect">
            <a:avLst/>
          </a:prstGeom>
          <a:noFill/>
          <a:ln>
            <a:noFill/>
          </a:ln>
        </p:spPr>
      </p:pic>
      <p:pic>
        <p:nvPicPr>
          <p:cNvPr id="76" name="Google Shape;76;p24" descr="Afbeelding met logo&#10;&#10;Automatisch gegenereerde beschrijving"/>
          <p:cNvPicPr preferRelativeResize="0"/>
          <p:nvPr/>
        </p:nvPicPr>
        <p:blipFill rotWithShape="1">
          <a:blip r:embed="rId3">
            <a:alphaModFix/>
          </a:blip>
          <a:srcRect/>
          <a:stretch/>
        </p:blipFill>
        <p:spPr>
          <a:xfrm rot="-3097133">
            <a:off x="10335156" y="6040380"/>
            <a:ext cx="659677" cy="681095"/>
          </a:xfrm>
          <a:prstGeom prst="rect">
            <a:avLst/>
          </a:prstGeom>
          <a:noFill/>
          <a:ln>
            <a:noFill/>
          </a:ln>
          <a:effectLst>
            <a:outerShdw blurRad="50800" dist="38100" dir="2700000" algn="tl" rotWithShape="0">
              <a:srgbClr val="000000">
                <a:alpha val="40000"/>
              </a:srgbClr>
            </a:outerShdw>
          </a:effectLst>
        </p:spPr>
      </p:pic>
      <p:pic>
        <p:nvPicPr>
          <p:cNvPr id="77" name="Google Shape;77;p24"/>
          <p:cNvPicPr preferRelativeResize="0"/>
          <p:nvPr/>
        </p:nvPicPr>
        <p:blipFill rotWithShape="1">
          <a:blip r:embed="rId4">
            <a:alphaModFix/>
          </a:blip>
          <a:srcRect/>
          <a:stretch/>
        </p:blipFill>
        <p:spPr>
          <a:xfrm rot="5238128">
            <a:off x="11023512" y="6136464"/>
            <a:ext cx="488925" cy="48892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Leeg" type="blank">
  <p:cSld name="BLANK">
    <p:spTree>
      <p:nvGrpSpPr>
        <p:cNvPr id="1" name="Shape 78"/>
        <p:cNvGrpSpPr/>
        <p:nvPr/>
      </p:nvGrpSpPr>
      <p:grpSpPr>
        <a:xfrm>
          <a:off x="0" y="0"/>
          <a:ext cx="0" cy="0"/>
          <a:chOff x="0" y="0"/>
          <a:chExt cx="0" cy="0"/>
        </a:xfrm>
      </p:grpSpPr>
      <p:sp>
        <p:nvSpPr>
          <p:cNvPr id="79" name="Google Shape;79;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Alleen titel" type="titleOnly">
  <p:cSld name="TITLE_ONLY">
    <p:spTree>
      <p:nvGrpSpPr>
        <p:cNvPr id="1" name="Shape 82"/>
        <p:cNvGrpSpPr/>
        <p:nvPr/>
      </p:nvGrpSpPr>
      <p:grpSpPr>
        <a:xfrm>
          <a:off x="0" y="0"/>
          <a:ext cx="0" cy="0"/>
          <a:chOff x="0" y="0"/>
          <a:chExt cx="0" cy="0"/>
        </a:xfrm>
      </p:grpSpPr>
      <p:sp>
        <p:nvSpPr>
          <p:cNvPr id="83" name="Google Shape;83;p26"/>
          <p:cNvSpPr txBox="1">
            <a:spLocks noGrp="1"/>
          </p:cNvSpPr>
          <p:nvPr>
            <p:ph type="title"/>
          </p:nvPr>
        </p:nvSpPr>
        <p:spPr>
          <a:xfrm>
            <a:off x="838200" y="702730"/>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3000">
              <a:srgbClr val="C2F5EC"/>
            </a:gs>
            <a:gs pos="0">
              <a:srgbClr val="FFFFFF"/>
            </a:gs>
            <a:gs pos="50000">
              <a:srgbClr val="EAFFFB"/>
            </a:gs>
            <a:gs pos="100000">
              <a:srgbClr val="51D8C0"/>
            </a:gs>
          </a:gsLst>
          <a:lin ang="5400000" scaled="0"/>
          <a:tileRect/>
        </a:gradFill>
        <a:effectLst/>
      </p:bgPr>
    </p:bg>
    <p:spTree>
      <p:nvGrpSpPr>
        <p:cNvPr id="1" name="Shape 9"/>
        <p:cNvGrpSpPr/>
        <p:nvPr/>
      </p:nvGrpSpPr>
      <p:grpSpPr>
        <a:xfrm>
          <a:off x="0" y="0"/>
          <a:ext cx="0" cy="0"/>
          <a:chOff x="0" y="0"/>
          <a:chExt cx="0" cy="0"/>
        </a:xfrm>
      </p:grpSpPr>
      <p:sp>
        <p:nvSpPr>
          <p:cNvPr id="10" name="Google Shape;10;p18"/>
          <p:cNvSpPr txBox="1">
            <a:spLocks noGrp="1"/>
          </p:cNvSpPr>
          <p:nvPr>
            <p:ph type="title"/>
          </p:nvPr>
        </p:nvSpPr>
        <p:spPr>
          <a:xfrm>
            <a:off x="838200" y="702730"/>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5"/>
              </a:buClr>
              <a:buSzPts val="4400"/>
              <a:buFont typeface="Candara"/>
              <a:buNone/>
              <a:defRPr sz="4400" b="1" i="0" u="none" strike="noStrike" cap="none">
                <a:solidFill>
                  <a:schemeClr val="accent5"/>
                </a:solidFill>
                <a:latin typeface="Candara"/>
                <a:ea typeface="Candara"/>
                <a:cs typeface="Candara"/>
                <a:sym typeface="Candar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8"/>
          <p:cNvSpPr txBox="1">
            <a:spLocks noGrp="1"/>
          </p:cNvSpPr>
          <p:nvPr>
            <p:ph type="body" idx="1"/>
          </p:nvPr>
        </p:nvSpPr>
        <p:spPr>
          <a:xfrm>
            <a:off x="838200" y="2180493"/>
            <a:ext cx="10515600" cy="3926132"/>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2"/>
              </a:buClr>
              <a:buSzPts val="2800"/>
              <a:buFont typeface="Arial"/>
              <a:buChar char="●"/>
              <a:defRPr sz="2800" b="0" i="0" u="none" strike="noStrike" cap="none">
                <a:solidFill>
                  <a:schemeClr val="dk2"/>
                </a:solidFill>
                <a:latin typeface="Open Sans"/>
                <a:ea typeface="Open Sans"/>
                <a:cs typeface="Open Sans"/>
                <a:sym typeface="Open Sans"/>
              </a:defRPr>
            </a:lvl1pPr>
            <a:lvl2pPr marL="914400" marR="0" lvl="1" indent="-381000" algn="l" rtl="0">
              <a:lnSpc>
                <a:spcPct val="150000"/>
              </a:lnSpc>
              <a:spcBef>
                <a:spcPts val="500"/>
              </a:spcBef>
              <a:spcAft>
                <a:spcPts val="0"/>
              </a:spcAft>
              <a:buClr>
                <a:schemeClr val="dk2"/>
              </a:buClr>
              <a:buSzPts val="2400"/>
              <a:buFont typeface="Arial"/>
              <a:buChar char="▸"/>
              <a:defRPr sz="2400" b="0" i="0" u="none" strike="noStrike" cap="none">
                <a:solidFill>
                  <a:schemeClr val="dk2"/>
                </a:solidFill>
                <a:latin typeface="Open Sans"/>
                <a:ea typeface="Open Sans"/>
                <a:cs typeface="Open Sans"/>
                <a:sym typeface="Open Sans"/>
              </a:defRPr>
            </a:lvl2pPr>
            <a:lvl3pPr marL="1371600" marR="0" lvl="2" indent="-355600"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Candara"/>
                <a:ea typeface="Candara"/>
                <a:cs typeface="Candara"/>
                <a:sym typeface="Candara"/>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Candara"/>
                <a:ea typeface="Candara"/>
                <a:cs typeface="Candara"/>
                <a:sym typeface="Candara"/>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Candara"/>
                <a:ea typeface="Candara"/>
                <a:cs typeface="Candara"/>
                <a:sym typeface="Candar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9pPr>
          </a:lstStyle>
          <a:p>
            <a:endParaRPr/>
          </a:p>
        </p:txBody>
      </p:sp>
      <p:sp>
        <p:nvSpPr>
          <p:cNvPr id="12" name="Google Shape;12;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ndara"/>
                <a:ea typeface="Candara"/>
                <a:cs typeface="Candara"/>
                <a:sym typeface="Candar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9pPr>
          </a:lstStyle>
          <a:p>
            <a:endParaRPr/>
          </a:p>
        </p:txBody>
      </p:sp>
      <p:sp>
        <p:nvSpPr>
          <p:cNvPr id="13" name="Google Shape;13;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ndara"/>
                <a:ea typeface="Candara"/>
                <a:cs typeface="Candara"/>
                <a:sym typeface="Candar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ndara"/>
                <a:ea typeface="Candara"/>
                <a:cs typeface="Candara"/>
                <a:sym typeface="Candara"/>
              </a:defRPr>
            </a:lvl9pPr>
          </a:lstStyle>
          <a:p>
            <a:endParaRPr/>
          </a:p>
        </p:txBody>
      </p:sp>
      <p:sp>
        <p:nvSpPr>
          <p:cNvPr id="14" name="Google Shape;14;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8"/>
          <p:cNvPicPr preferRelativeResize="0"/>
          <p:nvPr/>
        </p:nvPicPr>
        <p:blipFill rotWithShape="1">
          <a:blip r:embed="rId8">
            <a:alphaModFix/>
          </a:blip>
          <a:srcRect/>
          <a:stretch/>
        </p:blipFill>
        <p:spPr>
          <a:xfrm>
            <a:off x="0" y="5241471"/>
            <a:ext cx="12192000" cy="1655285"/>
          </a:xfrm>
          <a:prstGeom prst="rect">
            <a:avLst/>
          </a:prstGeom>
          <a:noFill/>
          <a:ln>
            <a:noFill/>
          </a:ln>
        </p:spPr>
      </p:pic>
      <p:pic>
        <p:nvPicPr>
          <p:cNvPr id="16" name="Google Shape;16;p18"/>
          <p:cNvPicPr preferRelativeResize="0"/>
          <p:nvPr/>
        </p:nvPicPr>
        <p:blipFill rotWithShape="1">
          <a:blip r:embed="rId9">
            <a:alphaModFix/>
          </a:blip>
          <a:srcRect/>
          <a:stretch/>
        </p:blipFill>
        <p:spPr>
          <a:xfrm>
            <a:off x="-9525" y="0"/>
            <a:ext cx="12219244" cy="140017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jpg"/><Relationship Id="rId9" Type="http://schemas.openxmlformats.org/officeDocument/2006/relationships/image" Target="../media/image14.jp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14.jpg"/><Relationship Id="rId13" Type="http://schemas.openxmlformats.org/officeDocument/2006/relationships/image" Target="../media/image39.png"/><Relationship Id="rId3" Type="http://schemas.openxmlformats.org/officeDocument/2006/relationships/image" Target="../media/image9.jpg"/><Relationship Id="rId7" Type="http://schemas.openxmlformats.org/officeDocument/2006/relationships/image" Target="../media/image13.png"/><Relationship Id="rId12"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hyperlink" Target="https://creativecommons.org/licenses/by-nc/4.0/legalcode.en" TargetMode="External"/><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26.jpg"/><Relationship Id="rId4" Type="http://schemas.openxmlformats.org/officeDocument/2006/relationships/image" Target="../media/image25.jp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grpSp>
        <p:nvGrpSpPr>
          <p:cNvPr id="84" name="Google Shape;84;p1"/>
          <p:cNvGrpSpPr/>
          <p:nvPr/>
        </p:nvGrpSpPr>
        <p:grpSpPr>
          <a:xfrm>
            <a:off x="1096463" y="5972911"/>
            <a:ext cx="11988107" cy="2714279"/>
            <a:chOff x="0" y="-9525"/>
            <a:chExt cx="5559109" cy="1258662"/>
          </a:xfrm>
        </p:grpSpPr>
        <p:sp>
          <p:nvSpPr>
            <p:cNvPr id="85" name="Google Shape;85;p1"/>
            <p:cNvSpPr/>
            <p:nvPr/>
          </p:nvSpPr>
          <p:spPr>
            <a:xfrm>
              <a:off x="0" y="0"/>
              <a:ext cx="5559109" cy="1249137"/>
            </a:xfrm>
            <a:custGeom>
              <a:avLst/>
              <a:gdLst/>
              <a:ahLst/>
              <a:cxnLst/>
              <a:rect l="l" t="t" r="r" b="b"/>
              <a:pathLst>
                <a:path w="5559109" h="1249137" extrusionOk="0">
                  <a:moveTo>
                    <a:pt x="15499" y="0"/>
                  </a:moveTo>
                  <a:lnTo>
                    <a:pt x="5543610" y="0"/>
                  </a:lnTo>
                  <a:cubicBezTo>
                    <a:pt x="5547721" y="0"/>
                    <a:pt x="5551663" y="1633"/>
                    <a:pt x="5554569" y="4540"/>
                  </a:cubicBezTo>
                  <a:cubicBezTo>
                    <a:pt x="5557476" y="7446"/>
                    <a:pt x="5559109" y="11389"/>
                    <a:pt x="5559109" y="15499"/>
                  </a:cubicBezTo>
                  <a:lnTo>
                    <a:pt x="5559109" y="1233638"/>
                  </a:lnTo>
                  <a:cubicBezTo>
                    <a:pt x="5559109" y="1237749"/>
                    <a:pt x="5557476" y="1241691"/>
                    <a:pt x="5554569" y="1244597"/>
                  </a:cubicBezTo>
                  <a:cubicBezTo>
                    <a:pt x="5551663" y="1247504"/>
                    <a:pt x="5547721" y="1249137"/>
                    <a:pt x="5543610" y="1249137"/>
                  </a:cubicBezTo>
                  <a:lnTo>
                    <a:pt x="15499" y="1249137"/>
                  </a:lnTo>
                  <a:cubicBezTo>
                    <a:pt x="11389" y="1249137"/>
                    <a:pt x="7446" y="1247504"/>
                    <a:pt x="4540" y="1244597"/>
                  </a:cubicBezTo>
                  <a:cubicBezTo>
                    <a:pt x="1633" y="1241691"/>
                    <a:pt x="0" y="1237749"/>
                    <a:pt x="0" y="1233638"/>
                  </a:cubicBezTo>
                  <a:lnTo>
                    <a:pt x="0" y="15499"/>
                  </a:lnTo>
                  <a:cubicBezTo>
                    <a:pt x="0" y="11389"/>
                    <a:pt x="1633" y="7446"/>
                    <a:pt x="4540" y="4540"/>
                  </a:cubicBezTo>
                  <a:cubicBezTo>
                    <a:pt x="7446" y="1633"/>
                    <a:pt x="11389" y="0"/>
                    <a:pt x="15499" y="0"/>
                  </a:cubicBezTo>
                  <a:close/>
                </a:path>
              </a:pathLst>
            </a:custGeom>
            <a:solidFill>
              <a:srgbClr val="FFFFFF"/>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86" name="Google Shape;86;p1"/>
            <p:cNvSpPr txBox="1"/>
            <p:nvPr/>
          </p:nvSpPr>
          <p:spPr>
            <a:xfrm>
              <a:off x="0" y="-9525"/>
              <a:ext cx="5559109" cy="125866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grpSp>
        <p:nvGrpSpPr>
          <p:cNvPr id="87" name="Google Shape;87;p1"/>
          <p:cNvGrpSpPr/>
          <p:nvPr/>
        </p:nvGrpSpPr>
        <p:grpSpPr>
          <a:xfrm>
            <a:off x="-698114" y="3323216"/>
            <a:ext cx="11988107" cy="2354406"/>
            <a:chOff x="0" y="-9525"/>
            <a:chExt cx="5559109" cy="1091782"/>
          </a:xfrm>
        </p:grpSpPr>
        <p:sp>
          <p:nvSpPr>
            <p:cNvPr id="88" name="Google Shape;88;p1"/>
            <p:cNvSpPr/>
            <p:nvPr/>
          </p:nvSpPr>
          <p:spPr>
            <a:xfrm>
              <a:off x="0" y="0"/>
              <a:ext cx="5559109" cy="1082257"/>
            </a:xfrm>
            <a:custGeom>
              <a:avLst/>
              <a:gdLst/>
              <a:ahLst/>
              <a:cxnLst/>
              <a:rect l="l" t="t" r="r" b="b"/>
              <a:pathLst>
                <a:path w="5559109" h="1082257" extrusionOk="0">
                  <a:moveTo>
                    <a:pt x="15499" y="0"/>
                  </a:moveTo>
                  <a:lnTo>
                    <a:pt x="5543610" y="0"/>
                  </a:lnTo>
                  <a:cubicBezTo>
                    <a:pt x="5547721" y="0"/>
                    <a:pt x="5551663" y="1633"/>
                    <a:pt x="5554569" y="4540"/>
                  </a:cubicBezTo>
                  <a:cubicBezTo>
                    <a:pt x="5557476" y="7446"/>
                    <a:pt x="5559109" y="11389"/>
                    <a:pt x="5559109" y="15499"/>
                  </a:cubicBezTo>
                  <a:lnTo>
                    <a:pt x="5559109" y="1066758"/>
                  </a:lnTo>
                  <a:cubicBezTo>
                    <a:pt x="5559109" y="1070868"/>
                    <a:pt x="5557476" y="1074811"/>
                    <a:pt x="5554569" y="1077717"/>
                  </a:cubicBezTo>
                  <a:cubicBezTo>
                    <a:pt x="5551663" y="1080624"/>
                    <a:pt x="5547721" y="1082257"/>
                    <a:pt x="5543610" y="1082257"/>
                  </a:cubicBezTo>
                  <a:lnTo>
                    <a:pt x="15499" y="1082257"/>
                  </a:lnTo>
                  <a:cubicBezTo>
                    <a:pt x="11389" y="1082257"/>
                    <a:pt x="7446" y="1080624"/>
                    <a:pt x="4540" y="1077717"/>
                  </a:cubicBezTo>
                  <a:cubicBezTo>
                    <a:pt x="1633" y="1074811"/>
                    <a:pt x="0" y="1070868"/>
                    <a:pt x="0" y="1066758"/>
                  </a:cubicBezTo>
                  <a:lnTo>
                    <a:pt x="0" y="15499"/>
                  </a:lnTo>
                  <a:cubicBezTo>
                    <a:pt x="0" y="11389"/>
                    <a:pt x="1633" y="7446"/>
                    <a:pt x="4540" y="4540"/>
                  </a:cubicBezTo>
                  <a:cubicBezTo>
                    <a:pt x="7446" y="1633"/>
                    <a:pt x="11389" y="0"/>
                    <a:pt x="15499" y="0"/>
                  </a:cubicBezTo>
                  <a:close/>
                </a:path>
              </a:pathLst>
            </a:custGeom>
            <a:solidFill>
              <a:srgbClr val="000000">
                <a:alpha val="0"/>
              </a:srgbClr>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89" name="Google Shape;89;p1"/>
            <p:cNvSpPr txBox="1"/>
            <p:nvPr/>
          </p:nvSpPr>
          <p:spPr>
            <a:xfrm>
              <a:off x="0" y="-9525"/>
              <a:ext cx="5559109" cy="109178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grpSp>
        <p:nvGrpSpPr>
          <p:cNvPr id="90" name="Google Shape;90;p1"/>
          <p:cNvGrpSpPr/>
          <p:nvPr/>
        </p:nvGrpSpPr>
        <p:grpSpPr>
          <a:xfrm>
            <a:off x="1096462" y="-205201"/>
            <a:ext cx="12391854" cy="3231457"/>
            <a:chOff x="0" y="-9525"/>
            <a:chExt cx="5746334" cy="1498487"/>
          </a:xfrm>
        </p:grpSpPr>
        <p:sp>
          <p:nvSpPr>
            <p:cNvPr id="91" name="Google Shape;91;p1"/>
            <p:cNvSpPr/>
            <p:nvPr/>
          </p:nvSpPr>
          <p:spPr>
            <a:xfrm>
              <a:off x="0" y="0"/>
              <a:ext cx="5746334" cy="1488962"/>
            </a:xfrm>
            <a:custGeom>
              <a:avLst/>
              <a:gdLst/>
              <a:ahLst/>
              <a:cxnLst/>
              <a:rect l="l" t="t" r="r" b="b"/>
              <a:pathLst>
                <a:path w="5746334" h="1488962" extrusionOk="0">
                  <a:moveTo>
                    <a:pt x="14994" y="0"/>
                  </a:moveTo>
                  <a:lnTo>
                    <a:pt x="5731340" y="0"/>
                  </a:lnTo>
                  <a:cubicBezTo>
                    <a:pt x="5735317" y="0"/>
                    <a:pt x="5739130" y="1580"/>
                    <a:pt x="5741943" y="4392"/>
                  </a:cubicBezTo>
                  <a:cubicBezTo>
                    <a:pt x="5744754" y="7204"/>
                    <a:pt x="5746334" y="11017"/>
                    <a:pt x="5746334" y="14994"/>
                  </a:cubicBezTo>
                  <a:lnTo>
                    <a:pt x="5746334" y="1473968"/>
                  </a:lnTo>
                  <a:cubicBezTo>
                    <a:pt x="5746334" y="1477944"/>
                    <a:pt x="5744754" y="1481758"/>
                    <a:pt x="5741943" y="1484570"/>
                  </a:cubicBezTo>
                  <a:cubicBezTo>
                    <a:pt x="5739130" y="1487382"/>
                    <a:pt x="5735317" y="1488962"/>
                    <a:pt x="5731340" y="1488962"/>
                  </a:cubicBezTo>
                  <a:lnTo>
                    <a:pt x="14994" y="1488962"/>
                  </a:lnTo>
                  <a:cubicBezTo>
                    <a:pt x="11017" y="1488962"/>
                    <a:pt x="7204" y="1487382"/>
                    <a:pt x="4392" y="1484570"/>
                  </a:cubicBezTo>
                  <a:cubicBezTo>
                    <a:pt x="1580" y="1481758"/>
                    <a:pt x="0" y="1477944"/>
                    <a:pt x="0" y="1473968"/>
                  </a:cubicBezTo>
                  <a:lnTo>
                    <a:pt x="0" y="14994"/>
                  </a:lnTo>
                  <a:cubicBezTo>
                    <a:pt x="0" y="11017"/>
                    <a:pt x="1580" y="7204"/>
                    <a:pt x="4392" y="4392"/>
                  </a:cubicBezTo>
                  <a:cubicBezTo>
                    <a:pt x="7204" y="1580"/>
                    <a:pt x="11017" y="0"/>
                    <a:pt x="14994" y="0"/>
                  </a:cubicBezTo>
                  <a:close/>
                </a:path>
              </a:pathLst>
            </a:custGeom>
            <a:solidFill>
              <a:srgbClr val="000000">
                <a:alpha val="0"/>
              </a:srgbClr>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92" name="Google Shape;92;p1"/>
            <p:cNvSpPr txBox="1"/>
            <p:nvPr/>
          </p:nvSpPr>
          <p:spPr>
            <a:xfrm>
              <a:off x="0" y="-9525"/>
              <a:ext cx="5746334" cy="1498487"/>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cxnSp>
        <p:nvCxnSpPr>
          <p:cNvPr id="93" name="Google Shape;93;p1"/>
          <p:cNvCxnSpPr/>
          <p:nvPr/>
        </p:nvCxnSpPr>
        <p:spPr>
          <a:xfrm>
            <a:off x="1208488" y="4639123"/>
            <a:ext cx="5053227" cy="0"/>
          </a:xfrm>
          <a:prstGeom prst="straightConnector1">
            <a:avLst/>
          </a:prstGeom>
          <a:noFill/>
          <a:ln w="76200" cap="rnd" cmpd="sng">
            <a:solidFill>
              <a:srgbClr val="FFFFFF"/>
            </a:solidFill>
            <a:prstDash val="solid"/>
            <a:round/>
            <a:headEnd type="none" w="sm" len="sm"/>
            <a:tailEnd type="none" w="sm" len="sm"/>
          </a:ln>
        </p:spPr>
      </p:cxnSp>
      <p:sp>
        <p:nvSpPr>
          <p:cNvPr id="94" name="Google Shape;94;p1"/>
          <p:cNvSpPr txBox="1"/>
          <p:nvPr/>
        </p:nvSpPr>
        <p:spPr>
          <a:xfrm>
            <a:off x="1208488" y="4790794"/>
            <a:ext cx="10463427" cy="157928"/>
          </a:xfrm>
          <a:prstGeom prst="rect">
            <a:avLst/>
          </a:prstGeom>
          <a:noFill/>
          <a:ln>
            <a:noFill/>
          </a:ln>
        </p:spPr>
        <p:txBody>
          <a:bodyPr spcFirstLastPara="1" wrap="square" lIns="0" tIns="0" rIns="0" bIns="0" anchor="t" anchorCtr="0">
            <a:spAutoFit/>
          </a:bodyPr>
          <a:lstStyle/>
          <a:p>
            <a:pPr algn="just">
              <a:lnSpc>
                <a:spcPct val="109989"/>
              </a:lnSpc>
            </a:pPr>
            <a:endParaRPr sz="933" dirty="0"/>
          </a:p>
        </p:txBody>
      </p:sp>
      <p:sp>
        <p:nvSpPr>
          <p:cNvPr id="95" name="Google Shape;95;p1"/>
          <p:cNvSpPr txBox="1"/>
          <p:nvPr/>
        </p:nvSpPr>
        <p:spPr>
          <a:xfrm>
            <a:off x="1208489" y="3645913"/>
            <a:ext cx="9404548" cy="609398"/>
          </a:xfrm>
          <a:prstGeom prst="rect">
            <a:avLst/>
          </a:prstGeom>
          <a:noFill/>
          <a:ln>
            <a:noFill/>
          </a:ln>
        </p:spPr>
        <p:txBody>
          <a:bodyPr spcFirstLastPara="1" wrap="square" lIns="0" tIns="0" rIns="0" bIns="0" anchor="t" anchorCtr="0">
            <a:spAutoFit/>
          </a:bodyPr>
          <a:lstStyle/>
          <a:p>
            <a:pPr algn="just">
              <a:lnSpc>
                <a:spcPct val="110002"/>
              </a:lnSpc>
            </a:pPr>
            <a:r>
              <a:rPr lang="en-US" sz="3600" b="1" dirty="0">
                <a:solidFill>
                  <a:srgbClr val="0F2D2E"/>
                </a:solidFill>
                <a:latin typeface="Century Gothic"/>
                <a:sym typeface="Century Gothic"/>
              </a:rPr>
              <a:t>Module 2:Gamification tools</a:t>
            </a:r>
            <a:endParaRPr sz="3600" b="1" dirty="0"/>
          </a:p>
        </p:txBody>
      </p:sp>
      <p:sp>
        <p:nvSpPr>
          <p:cNvPr id="96" name="Google Shape;96;p1"/>
          <p:cNvSpPr/>
          <p:nvPr/>
        </p:nvSpPr>
        <p:spPr>
          <a:xfrm>
            <a:off x="9232753" y="685800"/>
            <a:ext cx="2165497" cy="476409"/>
          </a:xfrm>
          <a:custGeom>
            <a:avLst/>
            <a:gdLst/>
            <a:ahLst/>
            <a:cxnLst/>
            <a:rect l="l" t="t" r="r" b="b"/>
            <a:pathLst>
              <a:path w="3248246" h="714614" extrusionOk="0">
                <a:moveTo>
                  <a:pt x="0" y="0"/>
                </a:moveTo>
                <a:lnTo>
                  <a:pt x="3248246" y="0"/>
                </a:lnTo>
                <a:lnTo>
                  <a:pt x="3248246" y="714614"/>
                </a:lnTo>
                <a:lnTo>
                  <a:pt x="0" y="714614"/>
                </a:lnTo>
                <a:lnTo>
                  <a:pt x="0" y="0"/>
                </a:lnTo>
                <a:close/>
              </a:path>
            </a:pathLst>
          </a:custGeom>
          <a:blipFill rotWithShape="1">
            <a:blip r:embed="rId3">
              <a:alphaModFix/>
            </a:blip>
            <a:stretch>
              <a:fillRect t="-660" b="-661"/>
            </a:stretch>
          </a:blipFill>
          <a:ln>
            <a:noFill/>
          </a:ln>
        </p:spPr>
      </p:sp>
      <p:sp>
        <p:nvSpPr>
          <p:cNvPr id="98" name="Google Shape;98;p1"/>
          <p:cNvSpPr/>
          <p:nvPr/>
        </p:nvSpPr>
        <p:spPr>
          <a:xfrm>
            <a:off x="1525486" y="6222891"/>
            <a:ext cx="1125213" cy="520099"/>
          </a:xfrm>
          <a:custGeom>
            <a:avLst/>
            <a:gdLst/>
            <a:ahLst/>
            <a:cxnLst/>
            <a:rect l="l" t="t" r="r" b="b"/>
            <a:pathLst>
              <a:path w="1687820" h="780148" extrusionOk="0">
                <a:moveTo>
                  <a:pt x="0" y="0"/>
                </a:moveTo>
                <a:lnTo>
                  <a:pt x="1687821" y="0"/>
                </a:lnTo>
                <a:lnTo>
                  <a:pt x="1687821" y="780148"/>
                </a:lnTo>
                <a:lnTo>
                  <a:pt x="0" y="780148"/>
                </a:lnTo>
                <a:lnTo>
                  <a:pt x="0" y="0"/>
                </a:lnTo>
                <a:close/>
              </a:path>
            </a:pathLst>
          </a:custGeom>
          <a:blipFill rotWithShape="1">
            <a:blip r:embed="rId4">
              <a:alphaModFix/>
            </a:blip>
            <a:stretch>
              <a:fillRect/>
            </a:stretch>
          </a:blipFill>
          <a:ln>
            <a:noFill/>
          </a:ln>
        </p:spPr>
      </p:sp>
      <p:sp>
        <p:nvSpPr>
          <p:cNvPr id="99" name="Google Shape;99;p1"/>
          <p:cNvSpPr/>
          <p:nvPr/>
        </p:nvSpPr>
        <p:spPr>
          <a:xfrm>
            <a:off x="5645946" y="6338822"/>
            <a:ext cx="1201332" cy="423469"/>
          </a:xfrm>
          <a:custGeom>
            <a:avLst/>
            <a:gdLst/>
            <a:ahLst/>
            <a:cxnLst/>
            <a:rect l="l" t="t" r="r" b="b"/>
            <a:pathLst>
              <a:path w="1801998" h="635204" extrusionOk="0">
                <a:moveTo>
                  <a:pt x="0" y="0"/>
                </a:moveTo>
                <a:lnTo>
                  <a:pt x="1801998" y="0"/>
                </a:lnTo>
                <a:lnTo>
                  <a:pt x="1801998" y="635205"/>
                </a:lnTo>
                <a:lnTo>
                  <a:pt x="0" y="635205"/>
                </a:lnTo>
                <a:lnTo>
                  <a:pt x="0" y="0"/>
                </a:lnTo>
                <a:close/>
              </a:path>
            </a:pathLst>
          </a:custGeom>
          <a:blipFill rotWithShape="1">
            <a:blip r:embed="rId5">
              <a:alphaModFix/>
            </a:blip>
            <a:stretch>
              <a:fillRect/>
            </a:stretch>
          </a:blipFill>
          <a:ln>
            <a:noFill/>
          </a:ln>
        </p:spPr>
        <p:txBody>
          <a:bodyPr spcFirstLastPara="1" wrap="square" lIns="60950" tIns="30467" rIns="60950" bIns="30467" anchor="t" anchorCtr="0">
            <a:noAutofit/>
          </a:bodyPr>
          <a:lstStyle/>
          <a:p>
            <a:endParaRPr sz="1200">
              <a:solidFill>
                <a:schemeClr val="dk1"/>
              </a:solidFill>
              <a:latin typeface="Calibri"/>
              <a:ea typeface="Calibri"/>
              <a:cs typeface="Calibri"/>
              <a:sym typeface="Calibri"/>
            </a:endParaRPr>
          </a:p>
        </p:txBody>
      </p:sp>
      <p:sp>
        <p:nvSpPr>
          <p:cNvPr id="100" name="Google Shape;100;p1"/>
          <p:cNvSpPr/>
          <p:nvPr/>
        </p:nvSpPr>
        <p:spPr>
          <a:xfrm>
            <a:off x="4490962" y="6207655"/>
            <a:ext cx="679042" cy="652125"/>
          </a:xfrm>
          <a:custGeom>
            <a:avLst/>
            <a:gdLst/>
            <a:ahLst/>
            <a:cxnLst/>
            <a:rect l="l" t="t" r="r" b="b"/>
            <a:pathLst>
              <a:path w="1018563" h="978188" extrusionOk="0">
                <a:moveTo>
                  <a:pt x="0" y="0"/>
                </a:moveTo>
                <a:lnTo>
                  <a:pt x="1018563" y="0"/>
                </a:lnTo>
                <a:lnTo>
                  <a:pt x="1018563" y="978188"/>
                </a:lnTo>
                <a:lnTo>
                  <a:pt x="0" y="978188"/>
                </a:lnTo>
                <a:lnTo>
                  <a:pt x="0" y="0"/>
                </a:lnTo>
                <a:close/>
              </a:path>
            </a:pathLst>
          </a:custGeom>
          <a:blipFill rotWithShape="1">
            <a:blip r:embed="rId6">
              <a:alphaModFix/>
            </a:blip>
            <a:stretch>
              <a:fillRect b="-26481"/>
            </a:stretch>
          </a:blipFill>
          <a:ln>
            <a:noFill/>
          </a:ln>
        </p:spPr>
      </p:sp>
      <p:sp>
        <p:nvSpPr>
          <p:cNvPr id="101" name="Google Shape;101;p1"/>
          <p:cNvSpPr/>
          <p:nvPr/>
        </p:nvSpPr>
        <p:spPr>
          <a:xfrm>
            <a:off x="11098526" y="6226694"/>
            <a:ext cx="892896" cy="531069"/>
          </a:xfrm>
          <a:custGeom>
            <a:avLst/>
            <a:gdLst/>
            <a:ahLst/>
            <a:cxnLst/>
            <a:rect l="l" t="t" r="r" b="b"/>
            <a:pathLst>
              <a:path w="1339344" h="796603" extrusionOk="0">
                <a:moveTo>
                  <a:pt x="0" y="0"/>
                </a:moveTo>
                <a:lnTo>
                  <a:pt x="1339343" y="0"/>
                </a:lnTo>
                <a:lnTo>
                  <a:pt x="1339343" y="796603"/>
                </a:lnTo>
                <a:lnTo>
                  <a:pt x="0" y="796603"/>
                </a:lnTo>
                <a:lnTo>
                  <a:pt x="0" y="0"/>
                </a:lnTo>
                <a:close/>
              </a:path>
            </a:pathLst>
          </a:custGeom>
          <a:blipFill rotWithShape="1">
            <a:blip r:embed="rId7">
              <a:alphaModFix/>
            </a:blip>
            <a:stretch>
              <a:fillRect/>
            </a:stretch>
          </a:blipFill>
          <a:ln>
            <a:noFill/>
          </a:ln>
        </p:spPr>
      </p:sp>
      <p:sp>
        <p:nvSpPr>
          <p:cNvPr id="102" name="Google Shape;102;p1"/>
          <p:cNvSpPr/>
          <p:nvPr/>
        </p:nvSpPr>
        <p:spPr>
          <a:xfrm>
            <a:off x="10057856" y="6203862"/>
            <a:ext cx="760353" cy="558158"/>
          </a:xfrm>
          <a:custGeom>
            <a:avLst/>
            <a:gdLst/>
            <a:ahLst/>
            <a:cxnLst/>
            <a:rect l="l" t="t" r="r" b="b"/>
            <a:pathLst>
              <a:path w="1140529" h="837237" extrusionOk="0">
                <a:moveTo>
                  <a:pt x="0" y="0"/>
                </a:moveTo>
                <a:lnTo>
                  <a:pt x="1140528" y="0"/>
                </a:lnTo>
                <a:lnTo>
                  <a:pt x="1140528" y="837237"/>
                </a:lnTo>
                <a:lnTo>
                  <a:pt x="0" y="837237"/>
                </a:lnTo>
                <a:lnTo>
                  <a:pt x="0" y="0"/>
                </a:lnTo>
                <a:close/>
              </a:path>
            </a:pathLst>
          </a:custGeom>
          <a:blipFill rotWithShape="1">
            <a:blip r:embed="rId8">
              <a:alphaModFix/>
            </a:blip>
            <a:stretch>
              <a:fillRect/>
            </a:stretch>
          </a:blipFill>
          <a:ln>
            <a:noFill/>
          </a:ln>
        </p:spPr>
      </p:sp>
      <p:sp>
        <p:nvSpPr>
          <p:cNvPr id="103" name="Google Shape;103;p1"/>
          <p:cNvSpPr/>
          <p:nvPr/>
        </p:nvSpPr>
        <p:spPr>
          <a:xfrm>
            <a:off x="2830149" y="6297279"/>
            <a:ext cx="1225817" cy="447471"/>
          </a:xfrm>
          <a:custGeom>
            <a:avLst/>
            <a:gdLst/>
            <a:ahLst/>
            <a:cxnLst/>
            <a:rect l="l" t="t" r="r" b="b"/>
            <a:pathLst>
              <a:path w="1838725" h="671206" extrusionOk="0">
                <a:moveTo>
                  <a:pt x="0" y="0"/>
                </a:moveTo>
                <a:lnTo>
                  <a:pt x="1838726" y="0"/>
                </a:lnTo>
                <a:lnTo>
                  <a:pt x="1838726" y="671206"/>
                </a:lnTo>
                <a:lnTo>
                  <a:pt x="0" y="671206"/>
                </a:lnTo>
                <a:lnTo>
                  <a:pt x="0" y="0"/>
                </a:lnTo>
                <a:close/>
              </a:path>
            </a:pathLst>
          </a:custGeom>
          <a:blipFill rotWithShape="1">
            <a:blip r:embed="rId9">
              <a:alphaModFix/>
            </a:blip>
            <a:stretch>
              <a:fillRect/>
            </a:stretch>
          </a:blipFill>
          <a:ln>
            <a:noFill/>
          </a:ln>
        </p:spPr>
      </p:sp>
      <p:sp>
        <p:nvSpPr>
          <p:cNvPr id="104" name="Google Shape;104;p1"/>
          <p:cNvSpPr/>
          <p:nvPr/>
        </p:nvSpPr>
        <p:spPr>
          <a:xfrm>
            <a:off x="8640952" y="6132338"/>
            <a:ext cx="1011622" cy="719778"/>
          </a:xfrm>
          <a:custGeom>
            <a:avLst/>
            <a:gdLst/>
            <a:ahLst/>
            <a:cxnLst/>
            <a:rect l="l" t="t" r="r" b="b"/>
            <a:pathLst>
              <a:path w="1517433" h="1079667" extrusionOk="0">
                <a:moveTo>
                  <a:pt x="0" y="0"/>
                </a:moveTo>
                <a:lnTo>
                  <a:pt x="1517433" y="0"/>
                </a:lnTo>
                <a:lnTo>
                  <a:pt x="1517433" y="1079667"/>
                </a:lnTo>
                <a:lnTo>
                  <a:pt x="0" y="1079667"/>
                </a:lnTo>
                <a:lnTo>
                  <a:pt x="0" y="0"/>
                </a:lnTo>
                <a:close/>
              </a:path>
            </a:pathLst>
          </a:custGeom>
          <a:blipFill rotWithShape="1">
            <a:blip r:embed="rId10">
              <a:alphaModFix/>
            </a:blip>
            <a:stretch>
              <a:fillRect t="-20270" b="-20271"/>
            </a:stretch>
          </a:blipFill>
          <a:ln>
            <a:noFill/>
          </a:ln>
        </p:spPr>
      </p:sp>
      <p:sp>
        <p:nvSpPr>
          <p:cNvPr id="105" name="Google Shape;105;p1"/>
          <p:cNvSpPr/>
          <p:nvPr/>
        </p:nvSpPr>
        <p:spPr>
          <a:xfrm>
            <a:off x="7436365" y="6259206"/>
            <a:ext cx="1049235" cy="582700"/>
          </a:xfrm>
          <a:custGeom>
            <a:avLst/>
            <a:gdLst/>
            <a:ahLst/>
            <a:cxnLst/>
            <a:rect l="l" t="t" r="r" b="b"/>
            <a:pathLst>
              <a:path w="1573852" h="874050" extrusionOk="0">
                <a:moveTo>
                  <a:pt x="0" y="0"/>
                </a:moveTo>
                <a:lnTo>
                  <a:pt x="1573852" y="0"/>
                </a:lnTo>
                <a:lnTo>
                  <a:pt x="1573852" y="874050"/>
                </a:lnTo>
                <a:lnTo>
                  <a:pt x="0" y="874050"/>
                </a:lnTo>
                <a:lnTo>
                  <a:pt x="0" y="0"/>
                </a:lnTo>
                <a:close/>
              </a:path>
            </a:pathLst>
          </a:custGeom>
          <a:blipFill rotWithShape="1">
            <a:blip r:embed="rId11">
              <a:alphaModFix/>
            </a:blip>
            <a:stretch>
              <a:fillRect/>
            </a:stretch>
          </a:blipFill>
          <a:ln>
            <a:noFill/>
          </a:ln>
        </p:spPr>
      </p:sp>
      <p:pic>
        <p:nvPicPr>
          <p:cNvPr id="106" name="Google Shape;106;p1"/>
          <p:cNvPicPr preferRelativeResize="0"/>
          <p:nvPr/>
        </p:nvPicPr>
        <p:blipFill rotWithShape="1">
          <a:blip r:embed="rId12">
            <a:alphaModFix/>
          </a:blip>
          <a:srcRect/>
          <a:stretch/>
        </p:blipFill>
        <p:spPr>
          <a:xfrm>
            <a:off x="1152001" y="91899"/>
            <a:ext cx="3176023" cy="3176023"/>
          </a:xfrm>
          <a:prstGeom prst="rect">
            <a:avLst/>
          </a:prstGeom>
          <a:noFill/>
          <a:ln>
            <a:noFill/>
          </a:ln>
        </p:spPr>
      </p:pic>
    </p:spTree>
    <p:extLst>
      <p:ext uri="{BB962C8B-B14F-4D97-AF65-F5344CB8AC3E}">
        <p14:creationId xmlns:p14="http://schemas.microsoft.com/office/powerpoint/2010/main" val="3832820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11"/>
          <p:cNvSpPr txBox="1">
            <a:spLocks noGrp="1"/>
          </p:cNvSpPr>
          <p:nvPr>
            <p:ph type="title"/>
          </p:nvPr>
        </p:nvSpPr>
        <p:spPr>
          <a:xfrm>
            <a:off x="65201" y="212725"/>
            <a:ext cx="3298200" cy="11934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Candara"/>
              <a:buNone/>
            </a:pPr>
            <a:r>
              <a:rPr lang="en-US"/>
              <a:t>Digital gamification tools:</a:t>
            </a:r>
            <a:endParaRPr/>
          </a:p>
          <a:p>
            <a:pPr marL="0" lvl="0" indent="0" algn="l" rtl="0">
              <a:lnSpc>
                <a:spcPct val="90000"/>
              </a:lnSpc>
              <a:spcBef>
                <a:spcPts val="0"/>
              </a:spcBef>
              <a:spcAft>
                <a:spcPts val="0"/>
              </a:spcAft>
              <a:buClr>
                <a:schemeClr val="lt1"/>
              </a:buClr>
              <a:buSzPct val="100000"/>
              <a:buFont typeface="Candara"/>
              <a:buNone/>
            </a:pPr>
            <a:r>
              <a:rPr lang="en-US"/>
              <a:t>E.g. Classcraft</a:t>
            </a:r>
            <a:endParaRPr/>
          </a:p>
        </p:txBody>
      </p:sp>
      <p:sp>
        <p:nvSpPr>
          <p:cNvPr id="246" name="Google Shape;246;p11"/>
          <p:cNvSpPr txBox="1">
            <a:spLocks noGrp="1"/>
          </p:cNvSpPr>
          <p:nvPr>
            <p:ph type="body" idx="1"/>
          </p:nvPr>
        </p:nvSpPr>
        <p:spPr>
          <a:xfrm>
            <a:off x="6675703" y="1548979"/>
            <a:ext cx="5178003" cy="4372828"/>
          </a:xfrm>
          <a:prstGeom prst="rect">
            <a:avLst/>
          </a:prstGeom>
          <a:noFill/>
          <a:ln>
            <a:noFill/>
          </a:ln>
        </p:spPr>
        <p:txBody>
          <a:bodyPr spcFirstLastPara="1" wrap="square" lIns="91425" tIns="45700" rIns="91425" bIns="45700" anchor="t" anchorCtr="0">
            <a:normAutofit fontScale="92500" lnSpcReduction="10000"/>
          </a:bodyPr>
          <a:lstStyle/>
          <a:p>
            <a:pPr marL="455613" lvl="0" indent="-439738" algn="l" rtl="0">
              <a:lnSpc>
                <a:spcPct val="90000"/>
              </a:lnSpc>
              <a:spcBef>
                <a:spcPts val="0"/>
              </a:spcBef>
              <a:spcAft>
                <a:spcPts val="0"/>
              </a:spcAft>
              <a:buSzPct val="100000"/>
              <a:buChar char="●"/>
            </a:pPr>
            <a:r>
              <a:rPr lang="en-US"/>
              <a:t>Special powers</a:t>
            </a:r>
            <a:endParaRPr/>
          </a:p>
          <a:p>
            <a:pPr marL="455613" lvl="0" indent="-439738" algn="l" rtl="0">
              <a:lnSpc>
                <a:spcPct val="90000"/>
              </a:lnSpc>
              <a:spcBef>
                <a:spcPts val="1000"/>
              </a:spcBef>
              <a:spcAft>
                <a:spcPts val="0"/>
              </a:spcAft>
              <a:buSzPct val="100000"/>
              <a:buChar char="●"/>
            </a:pPr>
            <a:r>
              <a:rPr lang="en-US"/>
              <a:t>Parent system</a:t>
            </a:r>
            <a:endParaRPr/>
          </a:p>
          <a:p>
            <a:pPr marL="846138" lvl="1" indent="-439738" algn="l" rtl="0">
              <a:lnSpc>
                <a:spcPct val="150000"/>
              </a:lnSpc>
              <a:spcBef>
                <a:spcPts val="500"/>
              </a:spcBef>
              <a:spcAft>
                <a:spcPts val="0"/>
              </a:spcAft>
              <a:buSzPct val="100000"/>
              <a:buChar char="▸"/>
            </a:pPr>
            <a:r>
              <a:rPr lang="en-US"/>
              <a:t>Inform parents about the progress of learners</a:t>
            </a:r>
            <a:endParaRPr/>
          </a:p>
          <a:p>
            <a:pPr marL="846138" lvl="1" indent="-439738" algn="l" rtl="0">
              <a:lnSpc>
                <a:spcPct val="150000"/>
              </a:lnSpc>
              <a:spcBef>
                <a:spcPts val="500"/>
              </a:spcBef>
              <a:spcAft>
                <a:spcPts val="0"/>
              </a:spcAft>
              <a:buSzPct val="100000"/>
              <a:buChar char="▸"/>
            </a:pPr>
            <a:r>
              <a:rPr lang="en-US"/>
              <a:t>Communicate with the parents </a:t>
            </a:r>
            <a:endParaRPr/>
          </a:p>
          <a:p>
            <a:pPr marL="846138" lvl="1" indent="-439738" algn="l" rtl="0">
              <a:lnSpc>
                <a:spcPct val="150000"/>
              </a:lnSpc>
              <a:spcBef>
                <a:spcPts val="500"/>
              </a:spcBef>
              <a:spcAft>
                <a:spcPts val="0"/>
              </a:spcAft>
              <a:buSzPct val="100000"/>
              <a:buChar char="▸"/>
            </a:pPr>
            <a:r>
              <a:rPr lang="en-US"/>
              <a:t>Sharing files</a:t>
            </a:r>
            <a:endParaRPr/>
          </a:p>
          <a:p>
            <a:pPr marL="455613" lvl="0" indent="-439738" algn="l" rtl="0">
              <a:lnSpc>
                <a:spcPct val="90000"/>
              </a:lnSpc>
              <a:spcBef>
                <a:spcPts val="1000"/>
              </a:spcBef>
              <a:spcAft>
                <a:spcPts val="0"/>
              </a:spcAft>
              <a:buSzPct val="100000"/>
              <a:buChar char="●"/>
            </a:pPr>
            <a:r>
              <a:rPr lang="en-US"/>
              <a:t>Interactive maps</a:t>
            </a:r>
            <a:endParaRPr/>
          </a:p>
          <a:p>
            <a:pPr marL="455613" lvl="0" indent="-439738" algn="l" rtl="0">
              <a:lnSpc>
                <a:spcPct val="90000"/>
              </a:lnSpc>
              <a:spcBef>
                <a:spcPts val="1000"/>
              </a:spcBef>
              <a:spcAft>
                <a:spcPts val="0"/>
              </a:spcAft>
              <a:buSzPct val="100000"/>
              <a:buChar char="●"/>
            </a:pPr>
            <a:r>
              <a:rPr lang="en-US"/>
              <a:t>Individual or team tasks</a:t>
            </a:r>
            <a:endParaRPr/>
          </a:p>
          <a:p>
            <a:pPr marL="455613" lvl="0" indent="-439738" algn="l" rtl="0">
              <a:lnSpc>
                <a:spcPct val="90000"/>
              </a:lnSpc>
              <a:spcBef>
                <a:spcPts val="1000"/>
              </a:spcBef>
              <a:spcAft>
                <a:spcPts val="0"/>
              </a:spcAft>
              <a:buSzPct val="100000"/>
              <a:buChar char="●"/>
            </a:pPr>
            <a:r>
              <a:rPr lang="en-US"/>
              <a:t>No badge </a:t>
            </a:r>
            <a:endParaRPr/>
          </a:p>
        </p:txBody>
      </p:sp>
      <p:pic>
        <p:nvPicPr>
          <p:cNvPr id="247" name="Google Shape;247;p11" descr="Free Technology for Teachers: Using Classcraft for Gamified Motivation and  Formative Assessment"/>
          <p:cNvPicPr preferRelativeResize="0"/>
          <p:nvPr/>
        </p:nvPicPr>
        <p:blipFill rotWithShape="1">
          <a:blip r:embed="rId3">
            <a:alphaModFix/>
          </a:blip>
          <a:srcRect r="26422"/>
          <a:stretch/>
        </p:blipFill>
        <p:spPr>
          <a:xfrm>
            <a:off x="174219" y="1751531"/>
            <a:ext cx="5653377" cy="4914899"/>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sp>
        <p:nvSpPr>
          <p:cNvPr id="248" name="Google Shape;248;p11"/>
          <p:cNvSpPr txBox="1"/>
          <p:nvPr/>
        </p:nvSpPr>
        <p:spPr>
          <a:xfrm>
            <a:off x="3630625" y="6104275"/>
            <a:ext cx="8713800" cy="7389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44536A"/>
                </a:solidFill>
                <a:latin typeface="Candara"/>
                <a:ea typeface="Candara"/>
                <a:cs typeface="Candara"/>
                <a:sym typeface="Candara"/>
              </a:rPr>
              <a:t>Karayigit, D., Temel, B., Ertan, K., Arkun Kocadere, S. (2022). Analysis of educational gamification tools according to game components and mechanics. Odabaşı, H. F., İşman, A., Akkoyunlu, B. (Eds.) Educational Technologies Readings 2022 (p. 285 - 316). Ankara: Pegem Academy</a:t>
            </a:r>
            <a:endParaRPr sz="1400" b="0" i="0" u="none" strike="noStrike" cap="none">
              <a:solidFill>
                <a:srgbClr val="000000"/>
              </a:solidFill>
              <a:latin typeface="Arial"/>
              <a:ea typeface="Arial"/>
              <a:cs typeface="Arial"/>
              <a:sym typeface="Arial"/>
            </a:endParaRPr>
          </a:p>
        </p:txBody>
      </p:sp>
      <p:pic>
        <p:nvPicPr>
          <p:cNvPr id="6" name="Google Shape;142;p3">
            <a:extLst>
              <a:ext uri="{FF2B5EF4-FFF2-40B4-BE49-F238E27FC236}">
                <a16:creationId xmlns:a16="http://schemas.microsoft.com/office/drawing/2014/main" id="{E3413545-023C-1147-B68C-0C33179D5F67}"/>
              </a:ext>
            </a:extLst>
          </p:cNvPr>
          <p:cNvPicPr preferRelativeResize="0"/>
          <p:nvPr/>
        </p:nvPicPr>
        <p:blipFill rotWithShape="1">
          <a:blip r:embed="rId4">
            <a:alphaModFix/>
          </a:blip>
          <a:srcRect/>
          <a:stretch/>
        </p:blipFill>
        <p:spPr>
          <a:xfrm>
            <a:off x="10477719" y="-194102"/>
            <a:ext cx="1877667" cy="217067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pic>
        <p:nvPicPr>
          <p:cNvPr id="254" name="Google Shape;254;p12"/>
          <p:cNvPicPr preferRelativeResize="0"/>
          <p:nvPr/>
        </p:nvPicPr>
        <p:blipFill rotWithShape="1">
          <a:blip r:embed="rId3">
            <a:alphaModFix/>
          </a:blip>
          <a:srcRect/>
          <a:stretch/>
        </p:blipFill>
        <p:spPr>
          <a:xfrm>
            <a:off x="-505073" y="1889308"/>
            <a:ext cx="6121400" cy="4318000"/>
          </a:xfrm>
          <a:prstGeom prst="rect">
            <a:avLst/>
          </a:prstGeom>
          <a:noFill/>
          <a:ln>
            <a:noFill/>
          </a:ln>
        </p:spPr>
      </p:pic>
      <p:sp>
        <p:nvSpPr>
          <p:cNvPr id="255" name="Google Shape;255;p12"/>
          <p:cNvSpPr txBox="1">
            <a:spLocks noGrp="1"/>
          </p:cNvSpPr>
          <p:nvPr>
            <p:ph type="body" idx="1"/>
          </p:nvPr>
        </p:nvSpPr>
        <p:spPr>
          <a:xfrm>
            <a:off x="6904303" y="1896710"/>
            <a:ext cx="5178000" cy="4372800"/>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n-US"/>
              <a:t>Parent system</a:t>
            </a:r>
            <a:endParaRPr/>
          </a:p>
          <a:p>
            <a:pPr marL="846138" lvl="1" indent="-439738" algn="l" rtl="0">
              <a:lnSpc>
                <a:spcPct val="150000"/>
              </a:lnSpc>
              <a:spcBef>
                <a:spcPts val="500"/>
              </a:spcBef>
              <a:spcAft>
                <a:spcPts val="0"/>
              </a:spcAft>
              <a:buSzPts val="2400"/>
              <a:buChar char="▸"/>
            </a:pPr>
            <a:r>
              <a:rPr lang="en-US"/>
              <a:t>authority to message, </a:t>
            </a:r>
            <a:endParaRPr/>
          </a:p>
          <a:p>
            <a:pPr marL="846138" lvl="1" indent="-439738" algn="l" rtl="0">
              <a:lnSpc>
                <a:spcPct val="150000"/>
              </a:lnSpc>
              <a:spcBef>
                <a:spcPts val="500"/>
              </a:spcBef>
              <a:spcAft>
                <a:spcPts val="0"/>
              </a:spcAft>
              <a:buSzPts val="2400"/>
              <a:buChar char="▸"/>
            </a:pPr>
            <a:r>
              <a:rPr lang="en-US"/>
              <a:t>view shared content</a:t>
            </a:r>
            <a:endParaRPr/>
          </a:p>
          <a:p>
            <a:pPr marL="846138" lvl="1" indent="-439738" algn="l" rtl="0">
              <a:lnSpc>
                <a:spcPct val="150000"/>
              </a:lnSpc>
              <a:spcBef>
                <a:spcPts val="500"/>
              </a:spcBef>
              <a:spcAft>
                <a:spcPts val="0"/>
              </a:spcAft>
              <a:buSzPts val="2400"/>
              <a:buChar char="▸"/>
            </a:pPr>
            <a:r>
              <a:rPr lang="en-US"/>
              <a:t>reading reports</a:t>
            </a:r>
            <a:endParaRPr/>
          </a:p>
          <a:p>
            <a:pPr marL="455613" lvl="0" indent="-439738" algn="l" rtl="0">
              <a:lnSpc>
                <a:spcPct val="90000"/>
              </a:lnSpc>
              <a:spcBef>
                <a:spcPts val="1000"/>
              </a:spcBef>
              <a:spcAft>
                <a:spcPts val="0"/>
              </a:spcAft>
              <a:buSzPts val="2800"/>
              <a:buChar char="●"/>
            </a:pPr>
            <a:r>
              <a:rPr lang="en-US"/>
              <a:t>Point, badge, team, avatar</a:t>
            </a:r>
            <a:endParaRPr/>
          </a:p>
          <a:p>
            <a:pPr marL="455613" lvl="0" indent="-439738" algn="l" rtl="0">
              <a:lnSpc>
                <a:spcPct val="90000"/>
              </a:lnSpc>
              <a:spcBef>
                <a:spcPts val="1000"/>
              </a:spcBef>
              <a:spcAft>
                <a:spcPts val="0"/>
              </a:spcAft>
              <a:buSzPts val="2800"/>
              <a:buChar char="●"/>
            </a:pPr>
            <a:r>
              <a:rPr lang="en-US"/>
              <a:t>News feed </a:t>
            </a:r>
            <a:endParaRPr/>
          </a:p>
        </p:txBody>
      </p:sp>
      <p:pic>
        <p:nvPicPr>
          <p:cNvPr id="256" name="Google Shape;256;p12"/>
          <p:cNvPicPr preferRelativeResize="0"/>
          <p:nvPr/>
        </p:nvPicPr>
        <p:blipFill rotWithShape="1">
          <a:blip r:embed="rId4">
            <a:alphaModFix/>
          </a:blip>
          <a:srcRect/>
          <a:stretch/>
        </p:blipFill>
        <p:spPr>
          <a:xfrm>
            <a:off x="3936938" y="1002387"/>
            <a:ext cx="3416300" cy="5105400"/>
          </a:xfrm>
          <a:prstGeom prst="rect">
            <a:avLst/>
          </a:prstGeom>
          <a:noFill/>
          <a:ln>
            <a:noFill/>
          </a:ln>
        </p:spPr>
      </p:pic>
      <p:sp>
        <p:nvSpPr>
          <p:cNvPr id="257" name="Google Shape;257;p12"/>
          <p:cNvSpPr txBox="1">
            <a:spLocks noGrp="1"/>
          </p:cNvSpPr>
          <p:nvPr>
            <p:ph type="title"/>
          </p:nvPr>
        </p:nvSpPr>
        <p:spPr>
          <a:xfrm>
            <a:off x="65201" y="212725"/>
            <a:ext cx="3298200" cy="11934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Candara"/>
              <a:buNone/>
            </a:pPr>
            <a:r>
              <a:rPr lang="en-US"/>
              <a:t>Digital gamification tools:</a:t>
            </a:r>
            <a:endParaRPr/>
          </a:p>
          <a:p>
            <a:pPr marL="0" lvl="0" indent="0" algn="l" rtl="0">
              <a:lnSpc>
                <a:spcPct val="90000"/>
              </a:lnSpc>
              <a:spcBef>
                <a:spcPts val="0"/>
              </a:spcBef>
              <a:spcAft>
                <a:spcPts val="0"/>
              </a:spcAft>
              <a:buClr>
                <a:schemeClr val="lt1"/>
              </a:buClr>
              <a:buSzPct val="100000"/>
              <a:buFont typeface="Candara"/>
              <a:buNone/>
            </a:pPr>
            <a:r>
              <a:rPr lang="en-US"/>
              <a:t>E.g. ClassDojo</a:t>
            </a:r>
            <a:endParaRPr/>
          </a:p>
        </p:txBody>
      </p:sp>
      <p:sp>
        <p:nvSpPr>
          <p:cNvPr id="258" name="Google Shape;258;p12"/>
          <p:cNvSpPr txBox="1"/>
          <p:nvPr/>
        </p:nvSpPr>
        <p:spPr>
          <a:xfrm>
            <a:off x="3630625" y="6104275"/>
            <a:ext cx="8713800" cy="7389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44536A"/>
                </a:solidFill>
                <a:latin typeface="Candara"/>
                <a:ea typeface="Candara"/>
                <a:cs typeface="Candara"/>
                <a:sym typeface="Candara"/>
              </a:rPr>
              <a:t>Karayigit, D., Temel, B., Ertan, K., Arkun Kocadere, S. (2022). Analysis of educational gamification tools according to game components and mechanics. Odabaşı, H. F., İşman, A., Akkoyunlu, B. (Eds.) Educational Technologies Readings 2022 (p. 285 - 316). Ankara: Pegem Academy</a:t>
            </a:r>
            <a:endParaRPr sz="1400" b="0" i="0" u="none" strike="noStrike" cap="none">
              <a:solidFill>
                <a:srgbClr val="000000"/>
              </a:solidFill>
              <a:latin typeface="Arial"/>
              <a:ea typeface="Arial"/>
              <a:cs typeface="Arial"/>
              <a:sym typeface="Arial"/>
            </a:endParaRPr>
          </a:p>
        </p:txBody>
      </p:sp>
      <p:pic>
        <p:nvPicPr>
          <p:cNvPr id="7" name="Google Shape;142;p3">
            <a:extLst>
              <a:ext uri="{FF2B5EF4-FFF2-40B4-BE49-F238E27FC236}">
                <a16:creationId xmlns:a16="http://schemas.microsoft.com/office/drawing/2014/main" id="{68686CD6-156A-4642-8CCC-1CA80DC9C98F}"/>
              </a:ext>
            </a:extLst>
          </p:cNvPr>
          <p:cNvPicPr preferRelativeResize="0"/>
          <p:nvPr/>
        </p:nvPicPr>
        <p:blipFill rotWithShape="1">
          <a:blip r:embed="rId5">
            <a:alphaModFix/>
          </a:blip>
          <a:srcRect/>
          <a:stretch/>
        </p:blipFill>
        <p:spPr>
          <a:xfrm>
            <a:off x="10477719" y="-194102"/>
            <a:ext cx="1877667" cy="217067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13"/>
          <p:cNvSpPr txBox="1">
            <a:spLocks noGrp="1"/>
          </p:cNvSpPr>
          <p:nvPr>
            <p:ph type="body" idx="1"/>
          </p:nvPr>
        </p:nvSpPr>
        <p:spPr>
          <a:xfrm>
            <a:off x="6920249" y="1731449"/>
            <a:ext cx="5178000" cy="4372800"/>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n-US"/>
              <a:t>Quiz based learning tool</a:t>
            </a:r>
            <a:endParaRPr/>
          </a:p>
          <a:p>
            <a:pPr marL="455613" lvl="0" indent="-439738" algn="l" rtl="0">
              <a:lnSpc>
                <a:spcPct val="90000"/>
              </a:lnSpc>
              <a:spcBef>
                <a:spcPts val="1000"/>
              </a:spcBef>
              <a:spcAft>
                <a:spcPts val="0"/>
              </a:spcAft>
              <a:buSzPts val="2800"/>
              <a:buChar char="●"/>
            </a:pPr>
            <a:r>
              <a:rPr lang="en-US"/>
              <a:t>Money system</a:t>
            </a:r>
            <a:endParaRPr/>
          </a:p>
          <a:p>
            <a:pPr marL="846138" lvl="1" indent="-439738" algn="l" rtl="0">
              <a:lnSpc>
                <a:spcPct val="150000"/>
              </a:lnSpc>
              <a:spcBef>
                <a:spcPts val="500"/>
              </a:spcBef>
              <a:spcAft>
                <a:spcPts val="0"/>
              </a:spcAft>
              <a:buSzPts val="2400"/>
              <a:buChar char="▸"/>
            </a:pPr>
            <a:r>
              <a:rPr lang="en-US"/>
              <a:t>Power-ups for slow down</a:t>
            </a:r>
            <a:endParaRPr/>
          </a:p>
          <a:p>
            <a:pPr marL="846138" lvl="1" indent="-439738" algn="l" rtl="0">
              <a:lnSpc>
                <a:spcPct val="150000"/>
              </a:lnSpc>
              <a:spcBef>
                <a:spcPts val="500"/>
              </a:spcBef>
              <a:spcAft>
                <a:spcPts val="0"/>
              </a:spcAft>
              <a:buSzPts val="2400"/>
              <a:buChar char="▸"/>
            </a:pPr>
            <a:r>
              <a:rPr lang="en-US"/>
              <a:t>Upgrades for increase money</a:t>
            </a:r>
            <a:endParaRPr/>
          </a:p>
          <a:p>
            <a:pPr marL="455613" lvl="0" indent="-439738" algn="l" rtl="0">
              <a:lnSpc>
                <a:spcPct val="90000"/>
              </a:lnSpc>
              <a:spcBef>
                <a:spcPts val="1000"/>
              </a:spcBef>
              <a:spcAft>
                <a:spcPts val="0"/>
              </a:spcAft>
              <a:buSzPts val="2800"/>
              <a:buChar char="●"/>
            </a:pPr>
            <a:r>
              <a:rPr lang="en-US"/>
              <a:t>Leaderboard, team</a:t>
            </a:r>
            <a:endParaRPr/>
          </a:p>
        </p:txBody>
      </p:sp>
      <p:pic>
        <p:nvPicPr>
          <p:cNvPr id="265" name="Google Shape;265;p13" descr="Gimkit - live learning game show"/>
          <p:cNvPicPr preferRelativeResize="0"/>
          <p:nvPr/>
        </p:nvPicPr>
        <p:blipFill rotWithShape="1">
          <a:blip r:embed="rId3">
            <a:alphaModFix/>
          </a:blip>
          <a:srcRect/>
          <a:stretch/>
        </p:blipFill>
        <p:spPr>
          <a:xfrm rot="-345430">
            <a:off x="969282" y="1001078"/>
            <a:ext cx="3411285" cy="5935619"/>
          </a:xfrm>
          <a:prstGeom prst="rect">
            <a:avLst/>
          </a:prstGeom>
          <a:noFill/>
          <a:ln>
            <a:noFill/>
          </a:ln>
        </p:spPr>
      </p:pic>
      <p:pic>
        <p:nvPicPr>
          <p:cNvPr id="266" name="Google Shape;266;p13"/>
          <p:cNvPicPr preferRelativeResize="0"/>
          <p:nvPr/>
        </p:nvPicPr>
        <p:blipFill rotWithShape="1">
          <a:blip r:embed="rId4">
            <a:alphaModFix/>
          </a:blip>
          <a:srcRect/>
          <a:stretch/>
        </p:blipFill>
        <p:spPr>
          <a:xfrm rot="312035">
            <a:off x="4284524" y="1653349"/>
            <a:ext cx="2133600" cy="4305300"/>
          </a:xfrm>
          <a:prstGeom prst="rect">
            <a:avLst/>
          </a:prstGeom>
          <a:noFill/>
          <a:ln>
            <a:noFill/>
          </a:ln>
        </p:spPr>
      </p:pic>
      <p:sp>
        <p:nvSpPr>
          <p:cNvPr id="267" name="Google Shape;267;p13"/>
          <p:cNvSpPr txBox="1">
            <a:spLocks noGrp="1"/>
          </p:cNvSpPr>
          <p:nvPr>
            <p:ph type="title"/>
          </p:nvPr>
        </p:nvSpPr>
        <p:spPr>
          <a:xfrm>
            <a:off x="65201" y="212725"/>
            <a:ext cx="3298200" cy="11934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Candara"/>
              <a:buNone/>
            </a:pPr>
            <a:r>
              <a:rPr lang="en-US"/>
              <a:t>Digital gamification tools:</a:t>
            </a:r>
            <a:endParaRPr/>
          </a:p>
          <a:p>
            <a:pPr marL="0" lvl="0" indent="0" algn="l" rtl="0">
              <a:lnSpc>
                <a:spcPct val="90000"/>
              </a:lnSpc>
              <a:spcBef>
                <a:spcPts val="0"/>
              </a:spcBef>
              <a:spcAft>
                <a:spcPts val="0"/>
              </a:spcAft>
              <a:buClr>
                <a:schemeClr val="lt1"/>
              </a:buClr>
              <a:buSzPct val="100000"/>
              <a:buFont typeface="Candara"/>
              <a:buNone/>
            </a:pPr>
            <a:r>
              <a:rPr lang="en-US"/>
              <a:t>E.g. Gimkit</a:t>
            </a:r>
            <a:endParaRPr/>
          </a:p>
        </p:txBody>
      </p:sp>
      <p:sp>
        <p:nvSpPr>
          <p:cNvPr id="268" name="Google Shape;268;p13"/>
          <p:cNvSpPr txBox="1"/>
          <p:nvPr/>
        </p:nvSpPr>
        <p:spPr>
          <a:xfrm>
            <a:off x="3630625" y="6104275"/>
            <a:ext cx="8713800" cy="7389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44536A"/>
                </a:solidFill>
                <a:latin typeface="Candara"/>
                <a:ea typeface="Candara"/>
                <a:cs typeface="Candara"/>
                <a:sym typeface="Candara"/>
              </a:rPr>
              <a:t>Karayigit, D., Temel, B., Ertan, K., Arkun Kocadere, S. (2022). Analysis of educational gamification tools according to game components and mechanics. Odabaşı, H. F., İşman, A., Akkoyunlu, B. (Eds.) Educational Technologies Readings 2022 (p. 285 - 316). Ankara: Pegem Academy</a:t>
            </a:r>
            <a:endParaRPr sz="1400" b="0" i="0" u="none" strike="noStrike" cap="none">
              <a:solidFill>
                <a:srgbClr val="000000"/>
              </a:solidFill>
              <a:latin typeface="Arial"/>
              <a:ea typeface="Arial"/>
              <a:cs typeface="Arial"/>
              <a:sym typeface="Arial"/>
            </a:endParaRPr>
          </a:p>
        </p:txBody>
      </p:sp>
      <p:pic>
        <p:nvPicPr>
          <p:cNvPr id="7" name="Google Shape;142;p3">
            <a:extLst>
              <a:ext uri="{FF2B5EF4-FFF2-40B4-BE49-F238E27FC236}">
                <a16:creationId xmlns:a16="http://schemas.microsoft.com/office/drawing/2014/main" id="{B94D8746-01DD-8A4A-800B-D8CFF26DF453}"/>
              </a:ext>
            </a:extLst>
          </p:cNvPr>
          <p:cNvPicPr preferRelativeResize="0"/>
          <p:nvPr/>
        </p:nvPicPr>
        <p:blipFill rotWithShape="1">
          <a:blip r:embed="rId5">
            <a:alphaModFix/>
          </a:blip>
          <a:srcRect/>
          <a:stretch/>
        </p:blipFill>
        <p:spPr>
          <a:xfrm>
            <a:off x="10477719" y="-194102"/>
            <a:ext cx="1877667" cy="217067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14"/>
          <p:cNvSpPr txBox="1">
            <a:spLocks noGrp="1"/>
          </p:cNvSpPr>
          <p:nvPr>
            <p:ph type="body" idx="1"/>
          </p:nvPr>
        </p:nvSpPr>
        <p:spPr>
          <a:xfrm>
            <a:off x="6082050" y="1731450"/>
            <a:ext cx="6026100" cy="4372800"/>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n-US"/>
              <a:t>Digital scavenger hunt tool</a:t>
            </a:r>
            <a:endParaRPr/>
          </a:p>
          <a:p>
            <a:pPr marL="455613" lvl="0" indent="-439738" algn="l" rtl="0">
              <a:lnSpc>
                <a:spcPct val="90000"/>
              </a:lnSpc>
              <a:spcBef>
                <a:spcPts val="1000"/>
              </a:spcBef>
              <a:spcAft>
                <a:spcPts val="0"/>
              </a:spcAft>
              <a:buSzPts val="2800"/>
              <a:buChar char="●"/>
            </a:pPr>
            <a:r>
              <a:rPr lang="en-US"/>
              <a:t>Point system</a:t>
            </a:r>
            <a:endParaRPr/>
          </a:p>
          <a:p>
            <a:pPr marL="846138" lvl="1" indent="-439738" algn="l" rtl="0">
              <a:lnSpc>
                <a:spcPct val="150000"/>
              </a:lnSpc>
              <a:spcBef>
                <a:spcPts val="500"/>
              </a:spcBef>
              <a:spcAft>
                <a:spcPts val="0"/>
              </a:spcAft>
              <a:buSzPts val="2400"/>
              <a:buChar char="▸"/>
            </a:pPr>
            <a:r>
              <a:rPr lang="en-US"/>
              <a:t>in-class or out-of-class</a:t>
            </a:r>
            <a:endParaRPr/>
          </a:p>
          <a:p>
            <a:pPr marL="846137" lvl="1" indent="-439737" algn="l" rtl="0">
              <a:lnSpc>
                <a:spcPct val="150000"/>
              </a:lnSpc>
              <a:spcBef>
                <a:spcPts val="500"/>
              </a:spcBef>
              <a:spcAft>
                <a:spcPts val="0"/>
              </a:spcAft>
              <a:buSzPts val="2400"/>
              <a:buChar char="▸"/>
            </a:pPr>
            <a:r>
              <a:rPr lang="en-US"/>
              <a:t>giving points as a gift</a:t>
            </a:r>
            <a:endParaRPr/>
          </a:p>
          <a:p>
            <a:pPr marL="455613" lvl="0" indent="-439738" algn="l" rtl="0">
              <a:lnSpc>
                <a:spcPct val="90000"/>
              </a:lnSpc>
              <a:spcBef>
                <a:spcPts val="1000"/>
              </a:spcBef>
              <a:spcAft>
                <a:spcPts val="0"/>
              </a:spcAft>
              <a:buSzPts val="2800"/>
              <a:buChar char="●"/>
            </a:pPr>
            <a:r>
              <a:rPr lang="en-US"/>
              <a:t>Leaderboard, team, avatar</a:t>
            </a:r>
            <a:endParaRPr/>
          </a:p>
        </p:txBody>
      </p:sp>
      <p:pic>
        <p:nvPicPr>
          <p:cNvPr id="275" name="Google Shape;275;p14" descr="How to Participate in a Goosechase Experience | Goosechase"/>
          <p:cNvPicPr preferRelativeResize="0"/>
          <p:nvPr/>
        </p:nvPicPr>
        <p:blipFill rotWithShape="1">
          <a:blip r:embed="rId3">
            <a:alphaModFix/>
          </a:blip>
          <a:srcRect/>
          <a:stretch/>
        </p:blipFill>
        <p:spPr>
          <a:xfrm>
            <a:off x="779548" y="1502849"/>
            <a:ext cx="4651054" cy="4490347"/>
          </a:xfrm>
          <a:prstGeom prst="rect">
            <a:avLst/>
          </a:prstGeom>
          <a:noFill/>
          <a:ln>
            <a:noFill/>
          </a:ln>
        </p:spPr>
      </p:pic>
      <p:sp>
        <p:nvSpPr>
          <p:cNvPr id="276" name="Google Shape;276;p14"/>
          <p:cNvSpPr txBox="1">
            <a:spLocks noGrp="1"/>
          </p:cNvSpPr>
          <p:nvPr>
            <p:ph type="title"/>
          </p:nvPr>
        </p:nvSpPr>
        <p:spPr>
          <a:xfrm>
            <a:off x="65201" y="212725"/>
            <a:ext cx="3298200" cy="11934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Candara"/>
              <a:buNone/>
            </a:pPr>
            <a:r>
              <a:rPr lang="en-US"/>
              <a:t>Digital gamification tools:</a:t>
            </a:r>
            <a:endParaRPr/>
          </a:p>
          <a:p>
            <a:pPr marL="0" lvl="0" indent="0" algn="l" rtl="0">
              <a:lnSpc>
                <a:spcPct val="90000"/>
              </a:lnSpc>
              <a:spcBef>
                <a:spcPts val="0"/>
              </a:spcBef>
              <a:spcAft>
                <a:spcPts val="0"/>
              </a:spcAft>
              <a:buClr>
                <a:schemeClr val="lt1"/>
              </a:buClr>
              <a:buSzPct val="100000"/>
              <a:buFont typeface="Candara"/>
              <a:buNone/>
            </a:pPr>
            <a:r>
              <a:rPr lang="en-US"/>
              <a:t>E.g. GooseChase</a:t>
            </a:r>
            <a:endParaRPr/>
          </a:p>
        </p:txBody>
      </p:sp>
      <p:pic>
        <p:nvPicPr>
          <p:cNvPr id="6" name="Google Shape;142;p3">
            <a:extLst>
              <a:ext uri="{FF2B5EF4-FFF2-40B4-BE49-F238E27FC236}">
                <a16:creationId xmlns:a16="http://schemas.microsoft.com/office/drawing/2014/main" id="{FAFFBB55-A65B-9D47-8561-84BE4F2385D0}"/>
              </a:ext>
            </a:extLst>
          </p:cNvPr>
          <p:cNvPicPr preferRelativeResize="0"/>
          <p:nvPr/>
        </p:nvPicPr>
        <p:blipFill rotWithShape="1">
          <a:blip r:embed="rId4">
            <a:alphaModFix/>
          </a:blip>
          <a:srcRect/>
          <a:stretch/>
        </p:blipFill>
        <p:spPr>
          <a:xfrm>
            <a:off x="10477719" y="-194102"/>
            <a:ext cx="1877667" cy="217067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15"/>
          <p:cNvSpPr txBox="1">
            <a:spLocks noGrp="1"/>
          </p:cNvSpPr>
          <p:nvPr>
            <p:ph type="body" idx="1"/>
          </p:nvPr>
        </p:nvSpPr>
        <p:spPr>
          <a:xfrm>
            <a:off x="5929650" y="1731450"/>
            <a:ext cx="6197400" cy="4372800"/>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n-US"/>
              <a:t>Different competition modes</a:t>
            </a:r>
            <a:endParaRPr/>
          </a:p>
          <a:p>
            <a:pPr marL="455613" lvl="0" indent="-439738" algn="l" rtl="0">
              <a:lnSpc>
                <a:spcPct val="90000"/>
              </a:lnSpc>
              <a:spcBef>
                <a:spcPts val="1000"/>
              </a:spcBef>
              <a:spcAft>
                <a:spcPts val="0"/>
              </a:spcAft>
              <a:buSzPts val="2800"/>
              <a:buChar char="●"/>
            </a:pPr>
            <a:r>
              <a:rPr lang="en-US"/>
              <a:t>Peer evaluation</a:t>
            </a:r>
            <a:endParaRPr/>
          </a:p>
          <a:p>
            <a:pPr marL="455613" lvl="0" indent="-439738" algn="l" rtl="0">
              <a:lnSpc>
                <a:spcPct val="90000"/>
              </a:lnSpc>
              <a:spcBef>
                <a:spcPts val="1000"/>
              </a:spcBef>
              <a:spcAft>
                <a:spcPts val="0"/>
              </a:spcAft>
              <a:buSzPts val="2800"/>
              <a:buChar char="●"/>
            </a:pPr>
            <a:r>
              <a:rPr lang="en-US"/>
              <a:t>Point system</a:t>
            </a:r>
            <a:endParaRPr/>
          </a:p>
          <a:p>
            <a:pPr marL="846138" lvl="1" indent="-439738" algn="l" rtl="0">
              <a:lnSpc>
                <a:spcPct val="150000"/>
              </a:lnSpc>
              <a:spcBef>
                <a:spcPts val="500"/>
              </a:spcBef>
              <a:spcAft>
                <a:spcPts val="0"/>
              </a:spcAft>
              <a:buSzPts val="2400"/>
              <a:buChar char="▸"/>
            </a:pPr>
            <a:r>
              <a:rPr lang="en-US"/>
              <a:t>Individual or team point </a:t>
            </a:r>
            <a:endParaRPr/>
          </a:p>
          <a:p>
            <a:pPr marL="846138" lvl="1" indent="-439738" algn="l" rtl="0">
              <a:lnSpc>
                <a:spcPct val="150000"/>
              </a:lnSpc>
              <a:spcBef>
                <a:spcPts val="500"/>
              </a:spcBef>
              <a:spcAft>
                <a:spcPts val="0"/>
              </a:spcAft>
              <a:buSzPts val="2400"/>
              <a:buChar char="▸"/>
            </a:pPr>
            <a:r>
              <a:rPr lang="en-US"/>
              <a:t>daily, weekly, or monthly</a:t>
            </a:r>
            <a:endParaRPr/>
          </a:p>
          <a:p>
            <a:pPr marL="846138" lvl="1" indent="-439738" algn="l" rtl="0">
              <a:lnSpc>
                <a:spcPct val="150000"/>
              </a:lnSpc>
              <a:spcBef>
                <a:spcPts val="500"/>
              </a:spcBef>
              <a:spcAft>
                <a:spcPts val="0"/>
              </a:spcAft>
              <a:buSzPts val="2400"/>
              <a:buChar char="▸"/>
            </a:pPr>
            <a:r>
              <a:rPr lang="en-US"/>
              <a:t>score series </a:t>
            </a:r>
            <a:endParaRPr/>
          </a:p>
          <a:p>
            <a:pPr marL="455613" lvl="0" indent="-439738" algn="l" rtl="0">
              <a:lnSpc>
                <a:spcPct val="90000"/>
              </a:lnSpc>
              <a:spcBef>
                <a:spcPts val="1000"/>
              </a:spcBef>
              <a:spcAft>
                <a:spcPts val="0"/>
              </a:spcAft>
              <a:buSzPts val="2800"/>
              <a:buChar char="●"/>
            </a:pPr>
            <a:r>
              <a:rPr lang="en-US"/>
              <a:t>Badge, leaderboard, team, avatar</a:t>
            </a:r>
            <a:endParaRPr/>
          </a:p>
        </p:txBody>
      </p:sp>
      <p:sp>
        <p:nvSpPr>
          <p:cNvPr id="284" name="Google Shape;284;p15"/>
          <p:cNvSpPr txBox="1"/>
          <p:nvPr/>
        </p:nvSpPr>
        <p:spPr>
          <a:xfrm>
            <a:off x="3630625" y="6104275"/>
            <a:ext cx="8713800" cy="7389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44536A"/>
                </a:solidFill>
                <a:latin typeface="Candara"/>
                <a:ea typeface="Candara"/>
                <a:cs typeface="Candara"/>
                <a:sym typeface="Candara"/>
              </a:rPr>
              <a:t>Karayigit, D., Temel, B., Ertan, K., Arkun Kocadere, S. (2022). Analysis of educational gamification tools according to game components and mechanics. Odabaşı, H. F., İşman, A., Akkoyunlu, B. (Eds.) Educational Technologies Readings 2022 (p. 285 - 316). Ankara: Pegem Academy</a:t>
            </a:r>
            <a:endParaRPr sz="1400" b="0" i="0" u="none" strike="noStrike" cap="none">
              <a:solidFill>
                <a:srgbClr val="000000"/>
              </a:solidFill>
              <a:latin typeface="Arial"/>
              <a:ea typeface="Arial"/>
              <a:cs typeface="Arial"/>
              <a:sym typeface="Arial"/>
            </a:endParaRPr>
          </a:p>
        </p:txBody>
      </p:sp>
      <p:pic>
        <p:nvPicPr>
          <p:cNvPr id="285" name="Google Shape;285;p15" descr="Pointagram | Gamification for everyone! Start your free account today!"/>
          <p:cNvPicPr preferRelativeResize="0"/>
          <p:nvPr/>
        </p:nvPicPr>
        <p:blipFill rotWithShape="1">
          <a:blip r:embed="rId3">
            <a:alphaModFix/>
          </a:blip>
          <a:srcRect/>
          <a:stretch/>
        </p:blipFill>
        <p:spPr>
          <a:xfrm>
            <a:off x="-197300" y="660648"/>
            <a:ext cx="6197325" cy="6197353"/>
          </a:xfrm>
          <a:prstGeom prst="rect">
            <a:avLst/>
          </a:prstGeom>
          <a:noFill/>
          <a:ln>
            <a:noFill/>
          </a:ln>
        </p:spPr>
      </p:pic>
      <p:sp>
        <p:nvSpPr>
          <p:cNvPr id="286" name="Google Shape;286;p15"/>
          <p:cNvSpPr txBox="1">
            <a:spLocks noGrp="1"/>
          </p:cNvSpPr>
          <p:nvPr>
            <p:ph type="title"/>
          </p:nvPr>
        </p:nvSpPr>
        <p:spPr>
          <a:xfrm>
            <a:off x="65201" y="212725"/>
            <a:ext cx="3298200" cy="11934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Candara"/>
              <a:buNone/>
            </a:pPr>
            <a:r>
              <a:rPr lang="en-US"/>
              <a:t>Digital gamification tools:</a:t>
            </a:r>
            <a:endParaRPr/>
          </a:p>
          <a:p>
            <a:pPr marL="0" lvl="0" indent="0" algn="l" rtl="0">
              <a:lnSpc>
                <a:spcPct val="90000"/>
              </a:lnSpc>
              <a:spcBef>
                <a:spcPts val="0"/>
              </a:spcBef>
              <a:spcAft>
                <a:spcPts val="0"/>
              </a:spcAft>
              <a:buClr>
                <a:schemeClr val="lt1"/>
              </a:buClr>
              <a:buSzPct val="100000"/>
              <a:buFont typeface="Candara"/>
              <a:buNone/>
            </a:pPr>
            <a:r>
              <a:rPr lang="en-US"/>
              <a:t>E.g. Pointagram</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16"/>
          <p:cNvSpPr txBox="1">
            <a:spLocks noGrp="1"/>
          </p:cNvSpPr>
          <p:nvPr>
            <p:ph type="title"/>
          </p:nvPr>
        </p:nvSpPr>
        <p:spPr>
          <a:xfrm>
            <a:off x="8489372" y="583201"/>
            <a:ext cx="2985655" cy="119351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Candara"/>
              <a:buNone/>
            </a:pPr>
            <a:r>
              <a:rPr lang="en-US"/>
              <a:t>Summary</a:t>
            </a:r>
            <a:endParaRPr/>
          </a:p>
        </p:txBody>
      </p:sp>
      <p:sp>
        <p:nvSpPr>
          <p:cNvPr id="293" name="Google Shape;293;p16"/>
          <p:cNvSpPr txBox="1">
            <a:spLocks noGrp="1"/>
          </p:cNvSpPr>
          <p:nvPr>
            <p:ph type="body" idx="1"/>
          </p:nvPr>
        </p:nvSpPr>
        <p:spPr>
          <a:xfrm>
            <a:off x="407327" y="596238"/>
            <a:ext cx="7300500" cy="5315100"/>
          </a:xfrm>
          <a:prstGeom prst="rect">
            <a:avLst/>
          </a:prstGeom>
          <a:noFill/>
          <a:ln>
            <a:noFill/>
          </a:ln>
        </p:spPr>
        <p:txBody>
          <a:bodyPr spcFirstLastPara="1" wrap="square" lIns="91425" tIns="45700" rIns="91425" bIns="45700" anchor="t" anchorCtr="0">
            <a:normAutofit fontScale="62500" lnSpcReduction="20000"/>
          </a:bodyPr>
          <a:lstStyle/>
          <a:p>
            <a:pPr marL="455613" lvl="0" indent="-439738" algn="l" rtl="0">
              <a:lnSpc>
                <a:spcPct val="90000"/>
              </a:lnSpc>
              <a:spcBef>
                <a:spcPts val="0"/>
              </a:spcBef>
              <a:spcAft>
                <a:spcPts val="0"/>
              </a:spcAft>
              <a:buSzPct val="100000"/>
              <a:buChar char="●"/>
            </a:pPr>
            <a:r>
              <a:rPr lang="en-US"/>
              <a:t>Convenient &amp; customizable tools to use different components</a:t>
            </a:r>
            <a:endParaRPr/>
          </a:p>
          <a:p>
            <a:pPr marL="455613" lvl="0" indent="-439738" algn="l" rtl="0">
              <a:lnSpc>
                <a:spcPct val="90000"/>
              </a:lnSpc>
              <a:spcBef>
                <a:spcPts val="1000"/>
              </a:spcBef>
              <a:spcAft>
                <a:spcPts val="0"/>
              </a:spcAft>
              <a:buSzPct val="100000"/>
              <a:buChar char="●"/>
            </a:pPr>
            <a:r>
              <a:rPr lang="en-US"/>
              <a:t>Classcraft </a:t>
            </a:r>
            <a:endParaRPr/>
          </a:p>
          <a:p>
            <a:pPr marL="846138" lvl="1" indent="-439738" algn="l" rtl="0">
              <a:lnSpc>
                <a:spcPct val="150000"/>
              </a:lnSpc>
              <a:spcBef>
                <a:spcPts val="500"/>
              </a:spcBef>
              <a:spcAft>
                <a:spcPts val="0"/>
              </a:spcAft>
              <a:buSzPct val="100000"/>
              <a:buChar char="▸"/>
            </a:pPr>
            <a:r>
              <a:rPr lang="en-US"/>
              <a:t>various gamification components</a:t>
            </a:r>
            <a:endParaRPr/>
          </a:p>
          <a:p>
            <a:pPr marL="846138" lvl="1" indent="-439738" algn="l" rtl="0">
              <a:lnSpc>
                <a:spcPct val="150000"/>
              </a:lnSpc>
              <a:spcBef>
                <a:spcPts val="500"/>
              </a:spcBef>
              <a:spcAft>
                <a:spcPts val="0"/>
              </a:spcAft>
              <a:buSzPct val="100000"/>
              <a:buChar char="▸"/>
            </a:pPr>
            <a:r>
              <a:rPr lang="en-US"/>
              <a:t>limited in that there are no badges and leaderboards</a:t>
            </a:r>
            <a:endParaRPr/>
          </a:p>
          <a:p>
            <a:pPr marL="455613" lvl="0" indent="-439738" algn="l" rtl="0">
              <a:lnSpc>
                <a:spcPct val="90000"/>
              </a:lnSpc>
              <a:spcBef>
                <a:spcPts val="1000"/>
              </a:spcBef>
              <a:spcAft>
                <a:spcPts val="0"/>
              </a:spcAft>
              <a:buSzPct val="100000"/>
              <a:buChar char="●"/>
            </a:pPr>
            <a:r>
              <a:rPr lang="en-US"/>
              <a:t>ClassDojo</a:t>
            </a:r>
            <a:endParaRPr/>
          </a:p>
          <a:p>
            <a:pPr marL="846138" lvl="1" indent="-439738" algn="l" rtl="0">
              <a:lnSpc>
                <a:spcPct val="150000"/>
              </a:lnSpc>
              <a:spcBef>
                <a:spcPts val="500"/>
              </a:spcBef>
              <a:spcAft>
                <a:spcPts val="0"/>
              </a:spcAft>
              <a:buSzPct val="100000"/>
              <a:buChar char="▸"/>
            </a:pPr>
            <a:r>
              <a:rPr lang="en-US"/>
              <a:t>free and uses the parent system</a:t>
            </a:r>
            <a:endParaRPr/>
          </a:p>
          <a:p>
            <a:pPr marL="455613" lvl="0" indent="-439738" algn="l" rtl="0">
              <a:lnSpc>
                <a:spcPct val="90000"/>
              </a:lnSpc>
              <a:spcBef>
                <a:spcPts val="1000"/>
              </a:spcBef>
              <a:spcAft>
                <a:spcPts val="0"/>
              </a:spcAft>
              <a:buSzPct val="100000"/>
              <a:buChar char="●"/>
            </a:pPr>
            <a:r>
              <a:rPr lang="en-US"/>
              <a:t>Gimkit</a:t>
            </a:r>
            <a:endParaRPr/>
          </a:p>
          <a:p>
            <a:pPr marL="846138" lvl="1" indent="-439738" algn="l" rtl="0">
              <a:lnSpc>
                <a:spcPct val="150000"/>
              </a:lnSpc>
              <a:spcBef>
                <a:spcPts val="500"/>
              </a:spcBef>
              <a:spcAft>
                <a:spcPts val="0"/>
              </a:spcAft>
              <a:buSzPct val="100000"/>
              <a:buChar char="▸"/>
            </a:pPr>
            <a:r>
              <a:rPr lang="en-US"/>
              <a:t>individual and collaborative activities </a:t>
            </a:r>
            <a:endParaRPr/>
          </a:p>
          <a:p>
            <a:pPr marL="846138" lvl="1" indent="-439738" algn="l" rtl="0">
              <a:lnSpc>
                <a:spcPct val="150000"/>
              </a:lnSpc>
              <a:spcBef>
                <a:spcPts val="500"/>
              </a:spcBef>
              <a:spcAft>
                <a:spcPts val="0"/>
              </a:spcAft>
              <a:buSzPct val="100000"/>
              <a:buChar char="▸"/>
            </a:pPr>
            <a:r>
              <a:rPr lang="en-US"/>
              <a:t>limited in the absence of a profile page</a:t>
            </a:r>
            <a:endParaRPr/>
          </a:p>
          <a:p>
            <a:pPr marL="455613" lvl="0" indent="-439738" algn="l" rtl="0">
              <a:lnSpc>
                <a:spcPct val="90000"/>
              </a:lnSpc>
              <a:spcBef>
                <a:spcPts val="1000"/>
              </a:spcBef>
              <a:spcAft>
                <a:spcPts val="0"/>
              </a:spcAft>
              <a:buSzPct val="100000"/>
              <a:buChar char="●"/>
            </a:pPr>
            <a:r>
              <a:rPr lang="en-US"/>
              <a:t>GooseChase</a:t>
            </a:r>
            <a:endParaRPr/>
          </a:p>
          <a:p>
            <a:pPr marL="846138" lvl="1" indent="-439738" algn="l" rtl="0">
              <a:lnSpc>
                <a:spcPct val="150000"/>
              </a:lnSpc>
              <a:spcBef>
                <a:spcPts val="500"/>
              </a:spcBef>
              <a:spcAft>
                <a:spcPts val="0"/>
              </a:spcAft>
              <a:buSzPct val="100000"/>
              <a:buChar char="▸"/>
            </a:pPr>
            <a:r>
              <a:rPr lang="en-US"/>
              <a:t>tasks presented with different modalities</a:t>
            </a:r>
            <a:endParaRPr/>
          </a:p>
          <a:p>
            <a:pPr marL="846138" lvl="1" indent="-439738" algn="l" rtl="0">
              <a:lnSpc>
                <a:spcPct val="150000"/>
              </a:lnSpc>
              <a:spcBef>
                <a:spcPts val="500"/>
              </a:spcBef>
              <a:spcAft>
                <a:spcPts val="0"/>
              </a:spcAft>
              <a:buSzPct val="100000"/>
              <a:buChar char="▸"/>
            </a:pPr>
            <a:r>
              <a:rPr lang="en-US"/>
              <a:t>but require more physical activity</a:t>
            </a:r>
            <a:endParaRPr/>
          </a:p>
          <a:p>
            <a:pPr marL="455613" lvl="0" indent="-439738" algn="l" rtl="0">
              <a:lnSpc>
                <a:spcPct val="90000"/>
              </a:lnSpc>
              <a:spcBef>
                <a:spcPts val="1000"/>
              </a:spcBef>
              <a:spcAft>
                <a:spcPts val="0"/>
              </a:spcAft>
              <a:buSzPct val="100000"/>
              <a:buChar char="●"/>
            </a:pPr>
            <a:r>
              <a:rPr lang="en-US"/>
              <a:t>Pointagram</a:t>
            </a:r>
            <a:endParaRPr/>
          </a:p>
          <a:p>
            <a:pPr marL="846138" lvl="1" indent="-439738" algn="l" rtl="0">
              <a:lnSpc>
                <a:spcPct val="150000"/>
              </a:lnSpc>
              <a:spcBef>
                <a:spcPts val="500"/>
              </a:spcBef>
              <a:spcAft>
                <a:spcPts val="0"/>
              </a:spcAft>
              <a:buSzPct val="100000"/>
              <a:buChar char="▸"/>
            </a:pPr>
            <a:r>
              <a:rPr lang="en-US"/>
              <a:t>different game modes</a:t>
            </a:r>
            <a:endParaRPr/>
          </a:p>
          <a:p>
            <a:pPr marL="846138" lvl="1" indent="-439738" algn="l" rtl="0">
              <a:lnSpc>
                <a:spcPct val="150000"/>
              </a:lnSpc>
              <a:spcBef>
                <a:spcPts val="500"/>
              </a:spcBef>
              <a:spcAft>
                <a:spcPts val="0"/>
              </a:spcAft>
              <a:buSzPct val="100000"/>
              <a:buChar char="▸"/>
            </a:pPr>
            <a:r>
              <a:rPr lang="en-US"/>
              <a:t>limited for parent system</a:t>
            </a:r>
            <a:endParaRPr/>
          </a:p>
          <a:p>
            <a:pPr marL="455613" lvl="0" indent="-328613" algn="l" rtl="0">
              <a:lnSpc>
                <a:spcPct val="90000"/>
              </a:lnSpc>
              <a:spcBef>
                <a:spcPts val="1000"/>
              </a:spcBef>
              <a:spcAft>
                <a:spcPts val="0"/>
              </a:spcAft>
              <a:buSzPct val="100000"/>
              <a:buNone/>
            </a:pPr>
            <a:endParaRPr/>
          </a:p>
          <a:p>
            <a:pPr marL="406400" lvl="1" indent="0" algn="l" rtl="0">
              <a:lnSpc>
                <a:spcPct val="150000"/>
              </a:lnSpc>
              <a:spcBef>
                <a:spcPts val="500"/>
              </a:spcBef>
              <a:spcAft>
                <a:spcPts val="0"/>
              </a:spcAft>
              <a:buSzPct val="100000"/>
              <a:buNone/>
            </a:pPr>
            <a:endParaRPr/>
          </a:p>
        </p:txBody>
      </p:sp>
      <p:pic>
        <p:nvPicPr>
          <p:cNvPr id="5" name="Google Shape;142;p3">
            <a:extLst>
              <a:ext uri="{FF2B5EF4-FFF2-40B4-BE49-F238E27FC236}">
                <a16:creationId xmlns:a16="http://schemas.microsoft.com/office/drawing/2014/main" id="{60767588-9ECA-3F4F-99C8-B20CDAC5F35D}"/>
              </a:ext>
            </a:extLst>
          </p:cNvPr>
          <p:cNvPicPr preferRelativeResize="0"/>
          <p:nvPr/>
        </p:nvPicPr>
        <p:blipFill rotWithShape="1">
          <a:blip r:embed="rId3">
            <a:alphaModFix/>
          </a:blip>
          <a:srcRect/>
          <a:stretch/>
        </p:blipFill>
        <p:spPr>
          <a:xfrm>
            <a:off x="10477719" y="-194102"/>
            <a:ext cx="1877667" cy="217067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17"/>
          <p:cNvSpPr txBox="1">
            <a:spLocks noGrp="1"/>
          </p:cNvSpPr>
          <p:nvPr>
            <p:ph type="title"/>
          </p:nvPr>
        </p:nvSpPr>
        <p:spPr>
          <a:xfrm>
            <a:off x="8489372" y="583201"/>
            <a:ext cx="2985655" cy="119351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Candara"/>
              <a:buNone/>
            </a:pPr>
            <a:r>
              <a:rPr lang="en-US"/>
              <a:t>Summary</a:t>
            </a:r>
            <a:endParaRPr/>
          </a:p>
        </p:txBody>
      </p:sp>
      <p:sp>
        <p:nvSpPr>
          <p:cNvPr id="301" name="Google Shape;301;p17"/>
          <p:cNvSpPr txBox="1">
            <a:spLocks noGrp="1"/>
          </p:cNvSpPr>
          <p:nvPr>
            <p:ph type="body" idx="1"/>
          </p:nvPr>
        </p:nvSpPr>
        <p:spPr>
          <a:xfrm>
            <a:off x="304295" y="596239"/>
            <a:ext cx="7300604" cy="4606476"/>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n-US"/>
              <a:t>Points, small tasks, team elements are found in all tools</a:t>
            </a:r>
            <a:endParaRPr/>
          </a:p>
          <a:p>
            <a:pPr marL="455613" lvl="0" indent="-439738" algn="l" rtl="0">
              <a:lnSpc>
                <a:spcPct val="90000"/>
              </a:lnSpc>
              <a:spcBef>
                <a:spcPts val="1000"/>
              </a:spcBef>
              <a:spcAft>
                <a:spcPts val="0"/>
              </a:spcAft>
              <a:buSzPts val="2800"/>
              <a:buChar char="●"/>
            </a:pPr>
            <a:r>
              <a:rPr lang="en-US"/>
              <a:t>Level, achievement, leaderboards, gift and avatar are included in most tools</a:t>
            </a:r>
            <a:endParaRPr/>
          </a:p>
          <a:p>
            <a:pPr marL="455613" lvl="0" indent="-439738" algn="l" rtl="0">
              <a:lnSpc>
                <a:spcPct val="90000"/>
              </a:lnSpc>
              <a:spcBef>
                <a:spcPts val="1000"/>
              </a:spcBef>
              <a:spcAft>
                <a:spcPts val="0"/>
              </a:spcAft>
              <a:buSzPts val="2800"/>
              <a:buChar char="●"/>
            </a:pPr>
            <a:r>
              <a:rPr lang="en-US"/>
              <a:t>Badges and virtual goods are the least used</a:t>
            </a:r>
            <a:endParaRPr/>
          </a:p>
          <a:p>
            <a:pPr marL="455613" lvl="0" indent="-439738" algn="l" rtl="0">
              <a:lnSpc>
                <a:spcPct val="90000"/>
              </a:lnSpc>
              <a:spcBef>
                <a:spcPts val="1000"/>
              </a:spcBef>
              <a:spcAft>
                <a:spcPts val="0"/>
              </a:spcAft>
              <a:buSzPts val="2800"/>
              <a:buChar char="●"/>
            </a:pPr>
            <a:r>
              <a:rPr lang="en-US"/>
              <a:t>Possible to gamify a learning process with non-digital tools</a:t>
            </a:r>
            <a:endParaRPr/>
          </a:p>
        </p:txBody>
      </p:sp>
      <p:pic>
        <p:nvPicPr>
          <p:cNvPr id="5" name="Google Shape;142;p3">
            <a:extLst>
              <a:ext uri="{FF2B5EF4-FFF2-40B4-BE49-F238E27FC236}">
                <a16:creationId xmlns:a16="http://schemas.microsoft.com/office/drawing/2014/main" id="{A3AC66D6-ED45-9342-B607-C880768FF0D6}"/>
              </a:ext>
            </a:extLst>
          </p:cNvPr>
          <p:cNvPicPr preferRelativeResize="0"/>
          <p:nvPr/>
        </p:nvPicPr>
        <p:blipFill rotWithShape="1">
          <a:blip r:embed="rId3">
            <a:alphaModFix/>
          </a:blip>
          <a:srcRect/>
          <a:stretch/>
        </p:blipFill>
        <p:spPr>
          <a:xfrm>
            <a:off x="10477719" y="-194102"/>
            <a:ext cx="1877667" cy="217067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grpSp>
        <p:nvGrpSpPr>
          <p:cNvPr id="214" name="Google Shape;214;p8"/>
          <p:cNvGrpSpPr/>
          <p:nvPr/>
        </p:nvGrpSpPr>
        <p:grpSpPr>
          <a:xfrm>
            <a:off x="-393556" y="-1825279"/>
            <a:ext cx="11988107" cy="2714279"/>
            <a:chOff x="0" y="-9525"/>
            <a:chExt cx="5559109" cy="1258662"/>
          </a:xfrm>
        </p:grpSpPr>
        <p:sp>
          <p:nvSpPr>
            <p:cNvPr id="215" name="Google Shape;215;p8"/>
            <p:cNvSpPr/>
            <p:nvPr/>
          </p:nvSpPr>
          <p:spPr>
            <a:xfrm>
              <a:off x="0" y="0"/>
              <a:ext cx="5559109" cy="1249137"/>
            </a:xfrm>
            <a:custGeom>
              <a:avLst/>
              <a:gdLst/>
              <a:ahLst/>
              <a:cxnLst/>
              <a:rect l="l" t="t" r="r" b="b"/>
              <a:pathLst>
                <a:path w="5559109" h="1249137" extrusionOk="0">
                  <a:moveTo>
                    <a:pt x="15499" y="0"/>
                  </a:moveTo>
                  <a:lnTo>
                    <a:pt x="5543610" y="0"/>
                  </a:lnTo>
                  <a:cubicBezTo>
                    <a:pt x="5547721" y="0"/>
                    <a:pt x="5551663" y="1633"/>
                    <a:pt x="5554569" y="4540"/>
                  </a:cubicBezTo>
                  <a:cubicBezTo>
                    <a:pt x="5557476" y="7446"/>
                    <a:pt x="5559109" y="11389"/>
                    <a:pt x="5559109" y="15499"/>
                  </a:cubicBezTo>
                  <a:lnTo>
                    <a:pt x="5559109" y="1233638"/>
                  </a:lnTo>
                  <a:cubicBezTo>
                    <a:pt x="5559109" y="1237749"/>
                    <a:pt x="5557476" y="1241691"/>
                    <a:pt x="5554569" y="1244597"/>
                  </a:cubicBezTo>
                  <a:cubicBezTo>
                    <a:pt x="5551663" y="1247504"/>
                    <a:pt x="5547721" y="1249137"/>
                    <a:pt x="5543610" y="1249137"/>
                  </a:cubicBezTo>
                  <a:lnTo>
                    <a:pt x="15499" y="1249137"/>
                  </a:lnTo>
                  <a:cubicBezTo>
                    <a:pt x="11389" y="1249137"/>
                    <a:pt x="7446" y="1247504"/>
                    <a:pt x="4540" y="1244597"/>
                  </a:cubicBezTo>
                  <a:cubicBezTo>
                    <a:pt x="1633" y="1241691"/>
                    <a:pt x="0" y="1237749"/>
                    <a:pt x="0" y="1233638"/>
                  </a:cubicBezTo>
                  <a:lnTo>
                    <a:pt x="0" y="15499"/>
                  </a:lnTo>
                  <a:cubicBezTo>
                    <a:pt x="0" y="11389"/>
                    <a:pt x="1633" y="7446"/>
                    <a:pt x="4540" y="4540"/>
                  </a:cubicBezTo>
                  <a:cubicBezTo>
                    <a:pt x="7446" y="1633"/>
                    <a:pt x="11389" y="0"/>
                    <a:pt x="15499" y="0"/>
                  </a:cubicBezTo>
                  <a:close/>
                </a:path>
              </a:pathLst>
            </a:custGeom>
            <a:solidFill>
              <a:srgbClr val="FFFFFF"/>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216" name="Google Shape;216;p8"/>
            <p:cNvSpPr txBox="1"/>
            <p:nvPr/>
          </p:nvSpPr>
          <p:spPr>
            <a:xfrm>
              <a:off x="0" y="-9525"/>
              <a:ext cx="5559109" cy="125866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sp>
        <p:nvSpPr>
          <p:cNvPr id="217" name="Google Shape;217;p8"/>
          <p:cNvSpPr/>
          <p:nvPr/>
        </p:nvSpPr>
        <p:spPr>
          <a:xfrm>
            <a:off x="1056520" y="1305773"/>
            <a:ext cx="13068705" cy="3799627"/>
          </a:xfrm>
          <a:custGeom>
            <a:avLst/>
            <a:gdLst/>
            <a:ahLst/>
            <a:cxnLst/>
            <a:rect l="l" t="t" r="r" b="b"/>
            <a:pathLst>
              <a:path w="6060203" h="1761958" extrusionOk="0">
                <a:moveTo>
                  <a:pt x="14218" y="0"/>
                </a:moveTo>
                <a:lnTo>
                  <a:pt x="6045985" y="0"/>
                </a:lnTo>
                <a:cubicBezTo>
                  <a:pt x="6053837" y="0"/>
                  <a:pt x="6060203" y="6365"/>
                  <a:pt x="6060203" y="14218"/>
                </a:cubicBezTo>
                <a:lnTo>
                  <a:pt x="6060203" y="1747740"/>
                </a:lnTo>
                <a:cubicBezTo>
                  <a:pt x="6060203" y="1751511"/>
                  <a:pt x="6058705" y="1755127"/>
                  <a:pt x="6056038" y="1757793"/>
                </a:cubicBezTo>
                <a:cubicBezTo>
                  <a:pt x="6053372" y="1760460"/>
                  <a:pt x="6049756" y="1761958"/>
                  <a:pt x="6045985" y="1761958"/>
                </a:cubicBezTo>
                <a:lnTo>
                  <a:pt x="14218" y="1761958"/>
                </a:lnTo>
                <a:cubicBezTo>
                  <a:pt x="6365" y="1761958"/>
                  <a:pt x="0" y="1755592"/>
                  <a:pt x="0" y="1747740"/>
                </a:cubicBezTo>
                <a:lnTo>
                  <a:pt x="0" y="14218"/>
                </a:lnTo>
                <a:cubicBezTo>
                  <a:pt x="0" y="6365"/>
                  <a:pt x="6365" y="0"/>
                  <a:pt x="14218" y="0"/>
                </a:cubicBezTo>
                <a:close/>
              </a:path>
            </a:pathLst>
          </a:custGeom>
          <a:solidFill>
            <a:srgbClr val="000000">
              <a:alpha val="0"/>
            </a:srgbClr>
          </a:solidFill>
          <a:ln w="114300" cap="rnd" cmpd="sng">
            <a:solidFill>
              <a:srgbClr val="39999F"/>
            </a:solidFill>
            <a:prstDash val="solid"/>
            <a:round/>
            <a:headEnd type="none" w="sm" len="sm"/>
            <a:tailEnd type="none" w="sm" len="sm"/>
          </a:ln>
        </p:spPr>
        <p:txBody>
          <a:bodyPr spcFirstLastPara="1" wrap="square" lIns="60950" tIns="30467" rIns="60950" bIns="30467" anchor="t" anchorCtr="0">
            <a:noAutofit/>
          </a:bodyPr>
          <a:lstStyle/>
          <a:p>
            <a:endParaRPr sz="1200">
              <a:solidFill>
                <a:schemeClr val="dk1"/>
              </a:solidFill>
              <a:latin typeface="Calibri"/>
              <a:ea typeface="Calibri"/>
              <a:cs typeface="Calibri"/>
              <a:sym typeface="Calibri"/>
            </a:endParaRPr>
          </a:p>
        </p:txBody>
      </p:sp>
      <p:sp>
        <p:nvSpPr>
          <p:cNvPr id="218" name="Google Shape;218;p8"/>
          <p:cNvSpPr txBox="1"/>
          <p:nvPr/>
        </p:nvSpPr>
        <p:spPr>
          <a:xfrm>
            <a:off x="1056520" y="1539233"/>
            <a:ext cx="13068705" cy="3820167"/>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sp>
        <p:nvSpPr>
          <p:cNvPr id="219" name="Google Shape;219;p8"/>
          <p:cNvSpPr txBox="1"/>
          <p:nvPr/>
        </p:nvSpPr>
        <p:spPr>
          <a:xfrm>
            <a:off x="5952779" y="1930214"/>
            <a:ext cx="3687583" cy="3259034"/>
          </a:xfrm>
          <a:prstGeom prst="rect">
            <a:avLst/>
          </a:prstGeom>
          <a:noFill/>
          <a:ln>
            <a:noFill/>
          </a:ln>
        </p:spPr>
        <p:txBody>
          <a:bodyPr spcFirstLastPara="1" wrap="square" lIns="0" tIns="0" rIns="0" bIns="0" anchor="t" anchorCtr="0">
            <a:spAutoFit/>
          </a:bodyPr>
          <a:lstStyle/>
          <a:p>
            <a:pPr algn="ctr">
              <a:lnSpc>
                <a:spcPct val="110000"/>
              </a:lnSpc>
            </a:pPr>
            <a:r>
              <a:rPr lang="en-US" sz="7460">
                <a:solidFill>
                  <a:srgbClr val="0F2D2E"/>
                </a:solidFill>
                <a:latin typeface="Century Gothic"/>
                <a:ea typeface="Century Gothic"/>
                <a:cs typeface="Century Gothic"/>
                <a:sym typeface="Century Gothic"/>
              </a:rPr>
              <a:t>THANK </a:t>
            </a:r>
            <a:endParaRPr sz="933"/>
          </a:p>
          <a:p>
            <a:pPr algn="ctr">
              <a:lnSpc>
                <a:spcPct val="109995"/>
              </a:lnSpc>
            </a:pPr>
            <a:r>
              <a:rPr lang="en-US" sz="11793">
                <a:solidFill>
                  <a:srgbClr val="0F2D2E"/>
                </a:solidFill>
                <a:latin typeface="Century Gothic"/>
                <a:ea typeface="Century Gothic"/>
                <a:cs typeface="Century Gothic"/>
                <a:sym typeface="Century Gothic"/>
              </a:rPr>
              <a:t>YOU</a:t>
            </a:r>
            <a:endParaRPr sz="933"/>
          </a:p>
        </p:txBody>
      </p:sp>
      <p:grpSp>
        <p:nvGrpSpPr>
          <p:cNvPr id="220" name="Google Shape;220;p8"/>
          <p:cNvGrpSpPr/>
          <p:nvPr/>
        </p:nvGrpSpPr>
        <p:grpSpPr>
          <a:xfrm>
            <a:off x="-813899" y="5540721"/>
            <a:ext cx="11988107" cy="2714279"/>
            <a:chOff x="0" y="-9525"/>
            <a:chExt cx="5559109" cy="1258662"/>
          </a:xfrm>
        </p:grpSpPr>
        <p:sp>
          <p:nvSpPr>
            <p:cNvPr id="221" name="Google Shape;221;p8"/>
            <p:cNvSpPr/>
            <p:nvPr/>
          </p:nvSpPr>
          <p:spPr>
            <a:xfrm>
              <a:off x="0" y="0"/>
              <a:ext cx="5559109" cy="1249137"/>
            </a:xfrm>
            <a:custGeom>
              <a:avLst/>
              <a:gdLst/>
              <a:ahLst/>
              <a:cxnLst/>
              <a:rect l="l" t="t" r="r" b="b"/>
              <a:pathLst>
                <a:path w="5559109" h="1249137" extrusionOk="0">
                  <a:moveTo>
                    <a:pt x="15499" y="0"/>
                  </a:moveTo>
                  <a:lnTo>
                    <a:pt x="5543610" y="0"/>
                  </a:lnTo>
                  <a:cubicBezTo>
                    <a:pt x="5547721" y="0"/>
                    <a:pt x="5551663" y="1633"/>
                    <a:pt x="5554569" y="4540"/>
                  </a:cubicBezTo>
                  <a:cubicBezTo>
                    <a:pt x="5557476" y="7446"/>
                    <a:pt x="5559109" y="11389"/>
                    <a:pt x="5559109" y="15499"/>
                  </a:cubicBezTo>
                  <a:lnTo>
                    <a:pt x="5559109" y="1233638"/>
                  </a:lnTo>
                  <a:cubicBezTo>
                    <a:pt x="5559109" y="1237749"/>
                    <a:pt x="5557476" y="1241691"/>
                    <a:pt x="5554569" y="1244597"/>
                  </a:cubicBezTo>
                  <a:cubicBezTo>
                    <a:pt x="5551663" y="1247504"/>
                    <a:pt x="5547721" y="1249137"/>
                    <a:pt x="5543610" y="1249137"/>
                  </a:cubicBezTo>
                  <a:lnTo>
                    <a:pt x="15499" y="1249137"/>
                  </a:lnTo>
                  <a:cubicBezTo>
                    <a:pt x="11389" y="1249137"/>
                    <a:pt x="7446" y="1247504"/>
                    <a:pt x="4540" y="1244597"/>
                  </a:cubicBezTo>
                  <a:cubicBezTo>
                    <a:pt x="1633" y="1241691"/>
                    <a:pt x="0" y="1237749"/>
                    <a:pt x="0" y="1233638"/>
                  </a:cubicBezTo>
                  <a:lnTo>
                    <a:pt x="0" y="15499"/>
                  </a:lnTo>
                  <a:cubicBezTo>
                    <a:pt x="0" y="11389"/>
                    <a:pt x="1633" y="7446"/>
                    <a:pt x="4540" y="4540"/>
                  </a:cubicBezTo>
                  <a:cubicBezTo>
                    <a:pt x="7446" y="1633"/>
                    <a:pt x="11389" y="0"/>
                    <a:pt x="15499" y="0"/>
                  </a:cubicBezTo>
                  <a:close/>
                </a:path>
              </a:pathLst>
            </a:custGeom>
            <a:solidFill>
              <a:srgbClr val="FFFFFF"/>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222" name="Google Shape;222;p8"/>
            <p:cNvSpPr txBox="1"/>
            <p:nvPr/>
          </p:nvSpPr>
          <p:spPr>
            <a:xfrm>
              <a:off x="0" y="-9525"/>
              <a:ext cx="5559109" cy="125866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sp>
        <p:nvSpPr>
          <p:cNvPr id="223" name="Google Shape;223;p8"/>
          <p:cNvSpPr/>
          <p:nvPr/>
        </p:nvSpPr>
        <p:spPr>
          <a:xfrm>
            <a:off x="442681" y="131869"/>
            <a:ext cx="1125213" cy="520099"/>
          </a:xfrm>
          <a:custGeom>
            <a:avLst/>
            <a:gdLst/>
            <a:ahLst/>
            <a:cxnLst/>
            <a:rect l="l" t="t" r="r" b="b"/>
            <a:pathLst>
              <a:path w="1687820" h="780148" extrusionOk="0">
                <a:moveTo>
                  <a:pt x="0" y="0"/>
                </a:moveTo>
                <a:lnTo>
                  <a:pt x="1687821" y="0"/>
                </a:lnTo>
                <a:lnTo>
                  <a:pt x="1687821" y="780148"/>
                </a:lnTo>
                <a:lnTo>
                  <a:pt x="0" y="780148"/>
                </a:lnTo>
                <a:lnTo>
                  <a:pt x="0" y="0"/>
                </a:lnTo>
                <a:close/>
              </a:path>
            </a:pathLst>
          </a:custGeom>
          <a:blipFill rotWithShape="1">
            <a:blip r:embed="rId3">
              <a:alphaModFix/>
            </a:blip>
            <a:stretch>
              <a:fillRect/>
            </a:stretch>
          </a:blipFill>
          <a:ln>
            <a:noFill/>
          </a:ln>
        </p:spPr>
      </p:sp>
      <p:sp>
        <p:nvSpPr>
          <p:cNvPr id="224" name="Google Shape;224;p8"/>
          <p:cNvSpPr/>
          <p:nvPr/>
        </p:nvSpPr>
        <p:spPr>
          <a:xfrm>
            <a:off x="4638647" y="192185"/>
            <a:ext cx="1201332" cy="423469"/>
          </a:xfrm>
          <a:custGeom>
            <a:avLst/>
            <a:gdLst/>
            <a:ahLst/>
            <a:cxnLst/>
            <a:rect l="l" t="t" r="r" b="b"/>
            <a:pathLst>
              <a:path w="1801998" h="635204" extrusionOk="0">
                <a:moveTo>
                  <a:pt x="0" y="0"/>
                </a:moveTo>
                <a:lnTo>
                  <a:pt x="1801998" y="0"/>
                </a:lnTo>
                <a:lnTo>
                  <a:pt x="1801998" y="635205"/>
                </a:lnTo>
                <a:lnTo>
                  <a:pt x="0" y="635205"/>
                </a:lnTo>
                <a:lnTo>
                  <a:pt x="0" y="0"/>
                </a:lnTo>
                <a:close/>
              </a:path>
            </a:pathLst>
          </a:custGeom>
          <a:blipFill rotWithShape="1">
            <a:blip r:embed="rId4">
              <a:alphaModFix/>
            </a:blip>
            <a:stretch>
              <a:fillRect/>
            </a:stretch>
          </a:blipFill>
          <a:ln>
            <a:noFill/>
          </a:ln>
        </p:spPr>
      </p:sp>
      <p:sp>
        <p:nvSpPr>
          <p:cNvPr id="225" name="Google Shape;225;p8"/>
          <p:cNvSpPr/>
          <p:nvPr/>
        </p:nvSpPr>
        <p:spPr>
          <a:xfrm>
            <a:off x="3458314" y="65856"/>
            <a:ext cx="679042" cy="652125"/>
          </a:xfrm>
          <a:custGeom>
            <a:avLst/>
            <a:gdLst/>
            <a:ahLst/>
            <a:cxnLst/>
            <a:rect l="l" t="t" r="r" b="b"/>
            <a:pathLst>
              <a:path w="1018563" h="978188" extrusionOk="0">
                <a:moveTo>
                  <a:pt x="0" y="0"/>
                </a:moveTo>
                <a:lnTo>
                  <a:pt x="1018563" y="0"/>
                </a:lnTo>
                <a:lnTo>
                  <a:pt x="1018563" y="978188"/>
                </a:lnTo>
                <a:lnTo>
                  <a:pt x="0" y="978188"/>
                </a:lnTo>
                <a:lnTo>
                  <a:pt x="0" y="0"/>
                </a:lnTo>
                <a:close/>
              </a:path>
            </a:pathLst>
          </a:custGeom>
          <a:blipFill rotWithShape="1">
            <a:blip r:embed="rId5">
              <a:alphaModFix/>
            </a:blip>
            <a:stretch>
              <a:fillRect b="-26481"/>
            </a:stretch>
          </a:blipFill>
          <a:ln>
            <a:noFill/>
          </a:ln>
        </p:spPr>
      </p:sp>
      <p:sp>
        <p:nvSpPr>
          <p:cNvPr id="226" name="Google Shape;226;p8"/>
          <p:cNvSpPr/>
          <p:nvPr/>
        </p:nvSpPr>
        <p:spPr>
          <a:xfrm>
            <a:off x="10299241" y="172866"/>
            <a:ext cx="892896" cy="531069"/>
          </a:xfrm>
          <a:custGeom>
            <a:avLst/>
            <a:gdLst/>
            <a:ahLst/>
            <a:cxnLst/>
            <a:rect l="l" t="t" r="r" b="b"/>
            <a:pathLst>
              <a:path w="1339344" h="796603" extrusionOk="0">
                <a:moveTo>
                  <a:pt x="0" y="0"/>
                </a:moveTo>
                <a:lnTo>
                  <a:pt x="1339343" y="0"/>
                </a:lnTo>
                <a:lnTo>
                  <a:pt x="1339343" y="796603"/>
                </a:lnTo>
                <a:lnTo>
                  <a:pt x="0" y="796603"/>
                </a:lnTo>
                <a:lnTo>
                  <a:pt x="0" y="0"/>
                </a:lnTo>
                <a:close/>
              </a:path>
            </a:pathLst>
          </a:custGeom>
          <a:blipFill rotWithShape="1">
            <a:blip r:embed="rId6">
              <a:alphaModFix/>
            </a:blip>
            <a:stretch>
              <a:fillRect/>
            </a:stretch>
          </a:blipFill>
          <a:ln>
            <a:noFill/>
          </a:ln>
        </p:spPr>
      </p:sp>
      <p:sp>
        <p:nvSpPr>
          <p:cNvPr id="227" name="Google Shape;227;p8"/>
          <p:cNvSpPr/>
          <p:nvPr/>
        </p:nvSpPr>
        <p:spPr>
          <a:xfrm>
            <a:off x="9107394" y="208712"/>
            <a:ext cx="760353" cy="558158"/>
          </a:xfrm>
          <a:custGeom>
            <a:avLst/>
            <a:gdLst/>
            <a:ahLst/>
            <a:cxnLst/>
            <a:rect l="l" t="t" r="r" b="b"/>
            <a:pathLst>
              <a:path w="1140529" h="837237" extrusionOk="0">
                <a:moveTo>
                  <a:pt x="0" y="0"/>
                </a:moveTo>
                <a:lnTo>
                  <a:pt x="1140528" y="0"/>
                </a:lnTo>
                <a:lnTo>
                  <a:pt x="1140528" y="837237"/>
                </a:lnTo>
                <a:lnTo>
                  <a:pt x="0" y="837237"/>
                </a:lnTo>
                <a:lnTo>
                  <a:pt x="0" y="0"/>
                </a:lnTo>
                <a:close/>
              </a:path>
            </a:pathLst>
          </a:custGeom>
          <a:blipFill rotWithShape="1">
            <a:blip r:embed="rId7">
              <a:alphaModFix/>
            </a:blip>
            <a:stretch>
              <a:fillRect/>
            </a:stretch>
          </a:blipFill>
          <a:ln>
            <a:noFill/>
          </a:ln>
        </p:spPr>
      </p:sp>
      <p:sp>
        <p:nvSpPr>
          <p:cNvPr id="228" name="Google Shape;228;p8"/>
          <p:cNvSpPr/>
          <p:nvPr/>
        </p:nvSpPr>
        <p:spPr>
          <a:xfrm>
            <a:off x="1727626" y="168183"/>
            <a:ext cx="1225817" cy="447471"/>
          </a:xfrm>
          <a:custGeom>
            <a:avLst/>
            <a:gdLst/>
            <a:ahLst/>
            <a:cxnLst/>
            <a:rect l="l" t="t" r="r" b="b"/>
            <a:pathLst>
              <a:path w="1838725" h="671206" extrusionOk="0">
                <a:moveTo>
                  <a:pt x="0" y="0"/>
                </a:moveTo>
                <a:lnTo>
                  <a:pt x="1838725" y="0"/>
                </a:lnTo>
                <a:lnTo>
                  <a:pt x="1838725" y="671206"/>
                </a:lnTo>
                <a:lnTo>
                  <a:pt x="0" y="671206"/>
                </a:lnTo>
                <a:lnTo>
                  <a:pt x="0" y="0"/>
                </a:lnTo>
                <a:close/>
              </a:path>
            </a:pathLst>
          </a:custGeom>
          <a:blipFill rotWithShape="1">
            <a:blip r:embed="rId8">
              <a:alphaModFix/>
            </a:blip>
            <a:stretch>
              <a:fillRect/>
            </a:stretch>
          </a:blipFill>
          <a:ln>
            <a:noFill/>
          </a:ln>
        </p:spPr>
      </p:sp>
      <p:sp>
        <p:nvSpPr>
          <p:cNvPr id="229" name="Google Shape;229;p8"/>
          <p:cNvSpPr/>
          <p:nvPr/>
        </p:nvSpPr>
        <p:spPr>
          <a:xfrm>
            <a:off x="7745967" y="118422"/>
            <a:ext cx="1011622" cy="719778"/>
          </a:xfrm>
          <a:custGeom>
            <a:avLst/>
            <a:gdLst/>
            <a:ahLst/>
            <a:cxnLst/>
            <a:rect l="l" t="t" r="r" b="b"/>
            <a:pathLst>
              <a:path w="1517433" h="1079667" extrusionOk="0">
                <a:moveTo>
                  <a:pt x="0" y="0"/>
                </a:moveTo>
                <a:lnTo>
                  <a:pt x="1517433" y="0"/>
                </a:lnTo>
                <a:lnTo>
                  <a:pt x="1517433" y="1079667"/>
                </a:lnTo>
                <a:lnTo>
                  <a:pt x="0" y="1079667"/>
                </a:lnTo>
                <a:lnTo>
                  <a:pt x="0" y="0"/>
                </a:lnTo>
                <a:close/>
              </a:path>
            </a:pathLst>
          </a:custGeom>
          <a:blipFill rotWithShape="1">
            <a:blip r:embed="rId9">
              <a:alphaModFix/>
            </a:blip>
            <a:stretch>
              <a:fillRect t="-20270" b="-20271"/>
            </a:stretch>
          </a:blipFill>
          <a:ln>
            <a:noFill/>
          </a:ln>
        </p:spPr>
      </p:sp>
      <p:sp>
        <p:nvSpPr>
          <p:cNvPr id="230" name="Google Shape;230;p8"/>
          <p:cNvSpPr/>
          <p:nvPr/>
        </p:nvSpPr>
        <p:spPr>
          <a:xfrm>
            <a:off x="6346927" y="168183"/>
            <a:ext cx="1049235" cy="582700"/>
          </a:xfrm>
          <a:custGeom>
            <a:avLst/>
            <a:gdLst/>
            <a:ahLst/>
            <a:cxnLst/>
            <a:rect l="l" t="t" r="r" b="b"/>
            <a:pathLst>
              <a:path w="1573852" h="874050" extrusionOk="0">
                <a:moveTo>
                  <a:pt x="0" y="0"/>
                </a:moveTo>
                <a:lnTo>
                  <a:pt x="1573852" y="0"/>
                </a:lnTo>
                <a:lnTo>
                  <a:pt x="1573852" y="874050"/>
                </a:lnTo>
                <a:lnTo>
                  <a:pt x="0" y="874050"/>
                </a:lnTo>
                <a:lnTo>
                  <a:pt x="0" y="0"/>
                </a:lnTo>
                <a:close/>
              </a:path>
            </a:pathLst>
          </a:custGeom>
          <a:blipFill rotWithShape="1">
            <a:blip r:embed="rId10">
              <a:alphaModFix/>
            </a:blip>
            <a:stretch>
              <a:fillRect/>
            </a:stretch>
          </a:blipFill>
          <a:ln>
            <a:noFill/>
          </a:ln>
        </p:spPr>
      </p:sp>
      <p:pic>
        <p:nvPicPr>
          <p:cNvPr id="231" name="Google Shape;231;p8"/>
          <p:cNvPicPr preferRelativeResize="0"/>
          <p:nvPr/>
        </p:nvPicPr>
        <p:blipFill rotWithShape="1">
          <a:blip r:embed="rId11">
            <a:alphaModFix/>
          </a:blip>
          <a:srcRect l="23001" t="11162" r="25379" b="23378"/>
          <a:stretch/>
        </p:blipFill>
        <p:spPr>
          <a:xfrm>
            <a:off x="2438400" y="1517978"/>
            <a:ext cx="2540000" cy="3220969"/>
          </a:xfrm>
          <a:prstGeom prst="rect">
            <a:avLst/>
          </a:prstGeom>
          <a:noFill/>
          <a:ln>
            <a:noFill/>
          </a:ln>
        </p:spPr>
      </p:pic>
      <p:pic>
        <p:nvPicPr>
          <p:cNvPr id="232" name="Google Shape;232;p8"/>
          <p:cNvPicPr preferRelativeResize="0"/>
          <p:nvPr/>
        </p:nvPicPr>
        <p:blipFill rotWithShape="1">
          <a:blip r:embed="rId12">
            <a:alphaModFix/>
          </a:blip>
          <a:srcRect/>
          <a:stretch/>
        </p:blipFill>
        <p:spPr>
          <a:xfrm>
            <a:off x="1875264" y="5812399"/>
            <a:ext cx="1239729" cy="512667"/>
          </a:xfrm>
          <a:prstGeom prst="rect">
            <a:avLst/>
          </a:prstGeom>
          <a:noFill/>
          <a:ln>
            <a:noFill/>
          </a:ln>
        </p:spPr>
      </p:pic>
      <p:pic>
        <p:nvPicPr>
          <p:cNvPr id="233" name="Google Shape;233;p8"/>
          <p:cNvPicPr preferRelativeResize="0"/>
          <p:nvPr/>
        </p:nvPicPr>
        <p:blipFill rotWithShape="1">
          <a:blip r:embed="rId13">
            <a:alphaModFix/>
          </a:blip>
          <a:srcRect t="18055" b="18054"/>
          <a:stretch/>
        </p:blipFill>
        <p:spPr>
          <a:xfrm>
            <a:off x="4444097" y="5721044"/>
            <a:ext cx="1103711" cy="705157"/>
          </a:xfrm>
          <a:prstGeom prst="rect">
            <a:avLst/>
          </a:prstGeom>
          <a:noFill/>
          <a:ln>
            <a:noFill/>
          </a:ln>
        </p:spPr>
      </p:pic>
      <p:pic>
        <p:nvPicPr>
          <p:cNvPr id="234" name="Google Shape;234;p8"/>
          <p:cNvPicPr preferRelativeResize="0"/>
          <p:nvPr/>
        </p:nvPicPr>
        <p:blipFill rotWithShape="1">
          <a:blip r:embed="rId14">
            <a:alphaModFix/>
          </a:blip>
          <a:srcRect/>
          <a:stretch/>
        </p:blipFill>
        <p:spPr>
          <a:xfrm>
            <a:off x="6906547" y="5905254"/>
            <a:ext cx="1932653" cy="402645"/>
          </a:xfrm>
          <a:prstGeom prst="rect">
            <a:avLst/>
          </a:prstGeom>
          <a:noFill/>
          <a:ln>
            <a:noFill/>
          </a:ln>
        </p:spPr>
      </p:pic>
      <p:graphicFrame>
        <p:nvGraphicFramePr>
          <p:cNvPr id="235" name="Google Shape;235;p8"/>
          <p:cNvGraphicFramePr/>
          <p:nvPr/>
        </p:nvGraphicFramePr>
        <p:xfrm>
          <a:off x="101600" y="6172201"/>
          <a:ext cx="10488917" cy="801180"/>
        </p:xfrm>
        <a:graphic>
          <a:graphicData uri="http://schemas.openxmlformats.org/drawingml/2006/table">
            <a:tbl>
              <a:tblPr>
                <a:noFill/>
              </a:tblPr>
              <a:tblGrid>
                <a:gridCol w="10488917">
                  <a:extLst>
                    <a:ext uri="{9D8B030D-6E8A-4147-A177-3AD203B41FA5}">
                      <a16:colId xmlns:a16="http://schemas.microsoft.com/office/drawing/2014/main" val="20000"/>
                    </a:ext>
                  </a:extLst>
                </a:gridCol>
              </a:tblGrid>
              <a:tr h="787823">
                <a:tc>
                  <a:txBody>
                    <a:bodyPr/>
                    <a:lstStyle/>
                    <a:p>
                      <a:pPr marL="0" marR="0" lvl="0" indent="0" algn="just" rtl="0">
                        <a:lnSpc>
                          <a:spcPct val="151666"/>
                        </a:lnSpc>
                        <a:spcBef>
                          <a:spcPts val="0"/>
                        </a:spcBef>
                        <a:spcAft>
                          <a:spcPts val="0"/>
                        </a:spcAft>
                        <a:buClr>
                          <a:schemeClr val="dk1"/>
                        </a:buClr>
                        <a:buSzPts val="1200"/>
                        <a:buFont typeface="Calibri"/>
                        <a:buNone/>
                      </a:pPr>
                      <a:r>
                        <a:rPr lang="en-US" sz="800" b="0" i="1" u="none" strike="noStrike" cap="none">
                          <a:solidFill>
                            <a:schemeClr val="dk1"/>
                          </a:solidFill>
                          <a:latin typeface="Calibri"/>
                          <a:ea typeface="Calibri"/>
                          <a:cs typeface="Calibri"/>
                          <a:sym typeface="Calibri"/>
                        </a:rPr>
                        <a:t>© 2022-2024. This work is licensed under a </a:t>
                      </a:r>
                      <a:r>
                        <a:rPr lang="en-US" sz="800" b="0" i="1" u="sng" strike="noStrike" cap="none">
                          <a:solidFill>
                            <a:schemeClr val="dk1"/>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 4.0 LEGAL CODE</a:t>
                      </a:r>
                      <a:r>
                        <a:rPr lang="en-US" sz="800" b="0" i="1" u="none" strike="noStrike" cap="none">
                          <a:solidFill>
                            <a:schemeClr val="dk1"/>
                          </a:solidFill>
                          <a:latin typeface="Calibri"/>
                          <a:ea typeface="Calibri"/>
                          <a:cs typeface="Calibri"/>
                          <a:sym typeface="Calibri"/>
                        </a:rPr>
                        <a:t>.</a:t>
                      </a:r>
                      <a:endParaRPr sz="900"/>
                    </a:p>
                    <a:p>
                      <a:pPr marL="0" marR="0" lvl="0" indent="0" algn="just" rtl="0">
                        <a:lnSpc>
                          <a:spcPct val="140000"/>
                        </a:lnSpc>
                        <a:spcBef>
                          <a:spcPts val="0"/>
                        </a:spcBef>
                        <a:spcAft>
                          <a:spcPts val="0"/>
                        </a:spcAft>
                        <a:buNone/>
                      </a:pPr>
                      <a:r>
                        <a:rPr lang="en-US" sz="900" u="none" strike="noStrike" cap="none">
                          <a:solidFill>
                            <a:srgbClr val="0F2D2E"/>
                          </a:solidFill>
                          <a:latin typeface="Century Gothic"/>
                          <a:ea typeface="Century Gothic"/>
                          <a:cs typeface="Century Gothic"/>
                          <a:sym typeface="Century Gothic"/>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a:t>
                      </a:r>
                      <a:endParaRPr sz="700" u="none" strike="noStrike" cap="none"/>
                    </a:p>
                  </a:txBody>
                  <a:tcPr marL="127000" marR="127000" marT="127000" marB="127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24769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3"/>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n-US"/>
              <a:t>Gamification tools</a:t>
            </a:r>
            <a:endParaRPr/>
          </a:p>
        </p:txBody>
      </p:sp>
      <p:grpSp>
        <p:nvGrpSpPr>
          <p:cNvPr id="109" name="Google Shape;109;p3"/>
          <p:cNvGrpSpPr/>
          <p:nvPr/>
        </p:nvGrpSpPr>
        <p:grpSpPr>
          <a:xfrm>
            <a:off x="456050" y="2100907"/>
            <a:ext cx="8115301" cy="3634978"/>
            <a:chOff x="6349" y="891844"/>
            <a:chExt cx="8115301" cy="3634978"/>
          </a:xfrm>
        </p:grpSpPr>
        <p:sp>
          <p:nvSpPr>
            <p:cNvPr id="110" name="Google Shape;110;p3"/>
            <p:cNvSpPr/>
            <p:nvPr/>
          </p:nvSpPr>
          <p:spPr>
            <a:xfrm>
              <a:off x="6349" y="1863989"/>
              <a:ext cx="3381375" cy="1690687"/>
            </a:xfrm>
            <a:prstGeom prst="roundRect">
              <a:avLst>
                <a:gd name="adj" fmla="val 10000"/>
              </a:avLst>
            </a:prstGeom>
            <a:solidFill>
              <a:srgbClr val="E1ECC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1" name="Google Shape;111;p3"/>
            <p:cNvSpPr txBox="1"/>
            <p:nvPr/>
          </p:nvSpPr>
          <p:spPr>
            <a:xfrm>
              <a:off x="55868" y="1913508"/>
              <a:ext cx="3282337" cy="1591649"/>
            </a:xfrm>
            <a:prstGeom prst="rect">
              <a:avLst/>
            </a:prstGeom>
            <a:noFill/>
            <a:ln>
              <a:noFill/>
            </a:ln>
          </p:spPr>
          <p:txBody>
            <a:bodyPr spcFirstLastPara="1" wrap="square" lIns="29825" tIns="29825" rIns="29825" bIns="29825" anchor="ctr" anchorCtr="0">
              <a:noAutofit/>
            </a:bodyPr>
            <a:lstStyle/>
            <a:p>
              <a:pPr marL="0" marR="0" lvl="0" indent="0" algn="ctr" rtl="0">
                <a:lnSpc>
                  <a:spcPct val="90000"/>
                </a:lnSpc>
                <a:spcBef>
                  <a:spcPts val="0"/>
                </a:spcBef>
                <a:spcAft>
                  <a:spcPts val="0"/>
                </a:spcAft>
                <a:buClr>
                  <a:schemeClr val="lt1"/>
                </a:buClr>
                <a:buSzPts val="4700"/>
                <a:buFont typeface="Candara"/>
                <a:buNone/>
              </a:pPr>
              <a:r>
                <a:rPr lang="en-US" sz="4700" b="0" i="0" u="none" strike="noStrike" cap="none">
                  <a:solidFill>
                    <a:schemeClr val="lt1"/>
                  </a:solidFill>
                  <a:latin typeface="Candara"/>
                  <a:ea typeface="Candara"/>
                  <a:cs typeface="Candara"/>
                  <a:sym typeface="Candara"/>
                </a:rPr>
                <a:t>Gamification tools</a:t>
              </a:r>
              <a:endParaRPr sz="1400" b="0" i="0" u="none" strike="noStrike" cap="none">
                <a:solidFill>
                  <a:srgbClr val="000000"/>
                </a:solidFill>
                <a:latin typeface="Arial"/>
                <a:ea typeface="Arial"/>
                <a:cs typeface="Arial"/>
                <a:sym typeface="Arial"/>
              </a:endParaRPr>
            </a:p>
          </p:txBody>
        </p:sp>
        <p:sp>
          <p:nvSpPr>
            <p:cNvPr id="112" name="Google Shape;112;p3"/>
            <p:cNvSpPr/>
            <p:nvPr/>
          </p:nvSpPr>
          <p:spPr>
            <a:xfrm rot="-2142401">
              <a:off x="3231164" y="2195179"/>
              <a:ext cx="1665670" cy="56162"/>
            </a:xfrm>
            <a:custGeom>
              <a:avLst/>
              <a:gdLst/>
              <a:ahLst/>
              <a:cxnLst/>
              <a:rect l="l" t="t" r="r" b="b"/>
              <a:pathLst>
                <a:path w="120000" h="120000" extrusionOk="0">
                  <a:moveTo>
                    <a:pt x="0" y="60000"/>
                  </a:moveTo>
                  <a:lnTo>
                    <a:pt x="120000" y="60000"/>
                  </a:lnTo>
                </a:path>
              </a:pathLst>
            </a:custGeom>
            <a:noFill/>
            <a:ln w="12700" cap="flat" cmpd="sng">
              <a:solidFill>
                <a:srgbClr val="D01C2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 name="Google Shape;113;p3"/>
            <p:cNvSpPr txBox="1"/>
            <p:nvPr/>
          </p:nvSpPr>
          <p:spPr>
            <a:xfrm rot="-2142401">
              <a:off x="4022358" y="2181619"/>
              <a:ext cx="83283" cy="83283"/>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ndara"/>
                <a:buNone/>
              </a:pPr>
              <a:endParaRPr sz="500" b="0" i="0" u="none" strike="noStrike" cap="none">
                <a:solidFill>
                  <a:schemeClr val="dk1"/>
                </a:solidFill>
                <a:latin typeface="Candara"/>
                <a:ea typeface="Candara"/>
                <a:cs typeface="Candara"/>
                <a:sym typeface="Candara"/>
              </a:endParaRPr>
            </a:p>
          </p:txBody>
        </p:sp>
        <p:sp>
          <p:nvSpPr>
            <p:cNvPr id="114" name="Google Shape;114;p3"/>
            <p:cNvSpPr/>
            <p:nvPr/>
          </p:nvSpPr>
          <p:spPr>
            <a:xfrm>
              <a:off x="4740275" y="891844"/>
              <a:ext cx="3381375" cy="1690687"/>
            </a:xfrm>
            <a:prstGeom prst="roundRect">
              <a:avLst>
                <a:gd name="adj" fmla="val 10000"/>
              </a:avLst>
            </a:prstGeom>
            <a:solidFill>
              <a:srgbClr val="D01C2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 name="Google Shape;115;p3"/>
            <p:cNvSpPr txBox="1"/>
            <p:nvPr/>
          </p:nvSpPr>
          <p:spPr>
            <a:xfrm>
              <a:off x="4789794" y="941363"/>
              <a:ext cx="3282337" cy="1591649"/>
            </a:xfrm>
            <a:prstGeom prst="rect">
              <a:avLst/>
            </a:prstGeom>
            <a:noFill/>
            <a:ln>
              <a:noFill/>
            </a:ln>
          </p:spPr>
          <p:txBody>
            <a:bodyPr spcFirstLastPara="1" wrap="square" lIns="29825" tIns="29825" rIns="29825" bIns="29825" anchor="ctr" anchorCtr="0">
              <a:noAutofit/>
            </a:bodyPr>
            <a:lstStyle/>
            <a:p>
              <a:pPr marL="0" marR="0" lvl="0" indent="0" algn="ctr" rtl="0">
                <a:lnSpc>
                  <a:spcPct val="90000"/>
                </a:lnSpc>
                <a:spcBef>
                  <a:spcPts val="0"/>
                </a:spcBef>
                <a:spcAft>
                  <a:spcPts val="0"/>
                </a:spcAft>
                <a:buClr>
                  <a:schemeClr val="lt1"/>
                </a:buClr>
                <a:buSzPts val="4700"/>
                <a:buFont typeface="Candara"/>
                <a:buNone/>
              </a:pPr>
              <a:r>
                <a:rPr lang="en-US" sz="4700" b="0" i="0" u="none" strike="noStrike" cap="none">
                  <a:solidFill>
                    <a:schemeClr val="lt1"/>
                  </a:solidFill>
                  <a:latin typeface="Candara"/>
                  <a:ea typeface="Candara"/>
                  <a:cs typeface="Candara"/>
                  <a:sym typeface="Candara"/>
                </a:rPr>
                <a:t>Non-digital tools</a:t>
              </a:r>
              <a:endParaRPr sz="1400" b="0" i="0" u="none" strike="noStrike" cap="none">
                <a:solidFill>
                  <a:srgbClr val="000000"/>
                </a:solidFill>
                <a:latin typeface="Arial"/>
                <a:ea typeface="Arial"/>
                <a:cs typeface="Arial"/>
                <a:sym typeface="Arial"/>
              </a:endParaRPr>
            </a:p>
          </p:txBody>
        </p:sp>
        <p:sp>
          <p:nvSpPr>
            <p:cNvPr id="116" name="Google Shape;116;p3"/>
            <p:cNvSpPr/>
            <p:nvPr/>
          </p:nvSpPr>
          <p:spPr>
            <a:xfrm rot="2142401">
              <a:off x="3231164" y="3167325"/>
              <a:ext cx="1665670" cy="56162"/>
            </a:xfrm>
            <a:custGeom>
              <a:avLst/>
              <a:gdLst/>
              <a:ahLst/>
              <a:cxnLst/>
              <a:rect l="l" t="t" r="r" b="b"/>
              <a:pathLst>
                <a:path w="120000" h="120000" extrusionOk="0">
                  <a:moveTo>
                    <a:pt x="0" y="60000"/>
                  </a:moveTo>
                  <a:lnTo>
                    <a:pt x="120000" y="60000"/>
                  </a:lnTo>
                </a:path>
              </a:pathLst>
            </a:custGeom>
            <a:noFill/>
            <a:ln w="12700" cap="flat" cmpd="sng">
              <a:solidFill>
                <a:srgbClr val="D01C2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 name="Google Shape;117;p3"/>
            <p:cNvSpPr txBox="1"/>
            <p:nvPr/>
          </p:nvSpPr>
          <p:spPr>
            <a:xfrm rot="2142401">
              <a:off x="4022358" y="3153764"/>
              <a:ext cx="83283" cy="83283"/>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ndara"/>
                <a:buNone/>
              </a:pPr>
              <a:endParaRPr sz="500" b="0" i="0" u="none" strike="noStrike" cap="none">
                <a:solidFill>
                  <a:schemeClr val="dk1"/>
                </a:solidFill>
                <a:latin typeface="Candara"/>
                <a:ea typeface="Candara"/>
                <a:cs typeface="Candara"/>
                <a:sym typeface="Candara"/>
              </a:endParaRPr>
            </a:p>
          </p:txBody>
        </p:sp>
        <p:sp>
          <p:nvSpPr>
            <p:cNvPr id="118" name="Google Shape;118;p3"/>
            <p:cNvSpPr/>
            <p:nvPr/>
          </p:nvSpPr>
          <p:spPr>
            <a:xfrm>
              <a:off x="4740275" y="2836135"/>
              <a:ext cx="3381375" cy="1690687"/>
            </a:xfrm>
            <a:prstGeom prst="roundRect">
              <a:avLst>
                <a:gd name="adj" fmla="val 10000"/>
              </a:avLst>
            </a:prstGeom>
            <a:solidFill>
              <a:srgbClr val="D01C2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 name="Google Shape;119;p3"/>
            <p:cNvSpPr txBox="1"/>
            <p:nvPr/>
          </p:nvSpPr>
          <p:spPr>
            <a:xfrm>
              <a:off x="4789794" y="2885654"/>
              <a:ext cx="3282337" cy="1591649"/>
            </a:xfrm>
            <a:prstGeom prst="rect">
              <a:avLst/>
            </a:prstGeom>
            <a:noFill/>
            <a:ln>
              <a:noFill/>
            </a:ln>
          </p:spPr>
          <p:txBody>
            <a:bodyPr spcFirstLastPara="1" wrap="square" lIns="29825" tIns="29825" rIns="29825" bIns="29825" anchor="ctr" anchorCtr="0">
              <a:noAutofit/>
            </a:bodyPr>
            <a:lstStyle/>
            <a:p>
              <a:pPr marL="0" marR="0" lvl="0" indent="0" algn="ctr" rtl="0">
                <a:lnSpc>
                  <a:spcPct val="90000"/>
                </a:lnSpc>
                <a:spcBef>
                  <a:spcPts val="0"/>
                </a:spcBef>
                <a:spcAft>
                  <a:spcPts val="0"/>
                </a:spcAft>
                <a:buClr>
                  <a:schemeClr val="lt1"/>
                </a:buClr>
                <a:buSzPts val="4700"/>
                <a:buFont typeface="Candara"/>
                <a:buNone/>
              </a:pPr>
              <a:r>
                <a:rPr lang="en-US" sz="4700" b="0" i="0" u="none" strike="noStrike" cap="none">
                  <a:solidFill>
                    <a:schemeClr val="lt1"/>
                  </a:solidFill>
                  <a:latin typeface="Candara"/>
                  <a:ea typeface="Candara"/>
                  <a:cs typeface="Candara"/>
                  <a:sym typeface="Candara"/>
                </a:rPr>
                <a:t>Digital tools</a:t>
              </a:r>
              <a:endParaRPr sz="1400" b="0" i="0" u="none" strike="noStrike" cap="none">
                <a:solidFill>
                  <a:srgbClr val="000000"/>
                </a:solidFill>
                <a:latin typeface="Arial"/>
                <a:ea typeface="Arial"/>
                <a:cs typeface="Arial"/>
                <a:sym typeface="Arial"/>
              </a:endParaRPr>
            </a:p>
          </p:txBody>
        </p:sp>
      </p:grpSp>
      <p:pic>
        <p:nvPicPr>
          <p:cNvPr id="15" name="Google Shape;142;p3">
            <a:extLst>
              <a:ext uri="{FF2B5EF4-FFF2-40B4-BE49-F238E27FC236}">
                <a16:creationId xmlns:a16="http://schemas.microsoft.com/office/drawing/2014/main" id="{9BA6BE09-5FDA-1741-8367-6024E5D228AC}"/>
              </a:ext>
            </a:extLst>
          </p:cNvPr>
          <p:cNvPicPr preferRelativeResize="0"/>
          <p:nvPr/>
        </p:nvPicPr>
        <p:blipFill rotWithShape="1">
          <a:blip r:embed="rId3">
            <a:alphaModFix/>
          </a:blip>
          <a:srcRect/>
          <a:stretch/>
        </p:blipFill>
        <p:spPr>
          <a:xfrm>
            <a:off x="10477719" y="-194102"/>
            <a:ext cx="1877667" cy="217067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4"/>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n-US"/>
              <a:t>G</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amification with non digital tool</a:t>
            </a:r>
            <a:r>
              <a:rPr lang="en-US"/>
              <a:t>s</a:t>
            </a:r>
            <a:endParaRPr/>
          </a:p>
        </p:txBody>
      </p:sp>
      <p:sp>
        <p:nvSpPr>
          <p:cNvPr id="126" name="Google Shape;126;p4"/>
          <p:cNvSpPr txBox="1">
            <a:spLocks noGrp="1"/>
          </p:cNvSpPr>
          <p:nvPr>
            <p:ph type="body" idx="1"/>
          </p:nvPr>
        </p:nvSpPr>
        <p:spPr>
          <a:xfrm>
            <a:off x="775447" y="1911551"/>
            <a:ext cx="10515600" cy="3926132"/>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n-US"/>
              <a:t>Crayons, </a:t>
            </a:r>
            <a:endParaRPr/>
          </a:p>
          <a:p>
            <a:pPr marL="455613" lvl="0" indent="-439738" algn="l" rtl="0">
              <a:lnSpc>
                <a:spcPct val="90000"/>
              </a:lnSpc>
              <a:spcBef>
                <a:spcPts val="1000"/>
              </a:spcBef>
              <a:spcAft>
                <a:spcPts val="0"/>
              </a:spcAft>
              <a:buSzPts val="2800"/>
              <a:buChar char="●"/>
            </a:pPr>
            <a:r>
              <a:rPr lang="en-US"/>
              <a:t>Stickers, </a:t>
            </a:r>
            <a:endParaRPr/>
          </a:p>
          <a:p>
            <a:pPr marL="455613" lvl="0" indent="-439738" algn="l" rtl="0">
              <a:lnSpc>
                <a:spcPct val="90000"/>
              </a:lnSpc>
              <a:spcBef>
                <a:spcPts val="1000"/>
              </a:spcBef>
              <a:spcAft>
                <a:spcPts val="0"/>
              </a:spcAft>
              <a:buSzPts val="2800"/>
              <a:buChar char="●"/>
            </a:pPr>
            <a:r>
              <a:rPr lang="en-US"/>
              <a:t>Printed game boards</a:t>
            </a:r>
            <a:endParaRPr/>
          </a:p>
        </p:txBody>
      </p:sp>
      <p:sp>
        <p:nvSpPr>
          <p:cNvPr id="127" name="Google Shape;127;p4"/>
          <p:cNvSpPr txBox="1"/>
          <p:nvPr/>
        </p:nvSpPr>
        <p:spPr>
          <a:xfrm>
            <a:off x="135775" y="6225600"/>
            <a:ext cx="72771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b="0" i="0" u="none" strike="noStrike" cap="none">
                <a:solidFill>
                  <a:srgbClr val="444746"/>
                </a:solidFill>
                <a:latin typeface="Arial"/>
                <a:ea typeface="Arial"/>
                <a:cs typeface="Arial"/>
                <a:sym typeface="Arial"/>
              </a:rPr>
              <a:t>Arkün Kocadere, S. (2019, January 17). Gamification: An old friend in a new frame. Gamification and Creativity in STEAM Education Conference. JKU Linz / Austria.</a:t>
            </a:r>
            <a:endParaRPr b="0" i="1" u="none" strike="noStrike" cap="none">
              <a:solidFill>
                <a:schemeClr val="dk1"/>
              </a:solidFill>
              <a:latin typeface="Candara"/>
              <a:ea typeface="Candara"/>
              <a:cs typeface="Candara"/>
              <a:sym typeface="Candara"/>
            </a:endParaRPr>
          </a:p>
        </p:txBody>
      </p:sp>
      <p:pic>
        <p:nvPicPr>
          <p:cNvPr id="128" name="Google Shape;128;p4"/>
          <p:cNvPicPr preferRelativeResize="0"/>
          <p:nvPr/>
        </p:nvPicPr>
        <p:blipFill rotWithShape="1">
          <a:blip r:embed="rId3">
            <a:alphaModFix/>
          </a:blip>
          <a:srcRect l="3737" r="3737"/>
          <a:stretch/>
        </p:blipFill>
        <p:spPr>
          <a:xfrm rot="-1069366">
            <a:off x="5957784" y="1609023"/>
            <a:ext cx="2919672" cy="2594612"/>
          </a:xfrm>
          <a:prstGeom prst="rect">
            <a:avLst/>
          </a:prstGeom>
          <a:noFill/>
          <a:ln>
            <a:noFill/>
          </a:ln>
        </p:spPr>
      </p:pic>
      <p:pic>
        <p:nvPicPr>
          <p:cNvPr id="129" name="Google Shape;129;p4"/>
          <p:cNvPicPr preferRelativeResize="0"/>
          <p:nvPr/>
        </p:nvPicPr>
        <p:blipFill rotWithShape="1">
          <a:blip r:embed="rId4">
            <a:alphaModFix/>
          </a:blip>
          <a:srcRect l="8705" r="8697"/>
          <a:stretch/>
        </p:blipFill>
        <p:spPr>
          <a:xfrm rot="-931894">
            <a:off x="6262800" y="3865935"/>
            <a:ext cx="2556910" cy="2063268"/>
          </a:xfrm>
          <a:prstGeom prst="rect">
            <a:avLst/>
          </a:prstGeom>
          <a:noFill/>
          <a:ln>
            <a:noFill/>
          </a:ln>
        </p:spPr>
      </p:pic>
      <p:pic>
        <p:nvPicPr>
          <p:cNvPr id="130" name="Google Shape;130;p4"/>
          <p:cNvPicPr preferRelativeResize="0"/>
          <p:nvPr/>
        </p:nvPicPr>
        <p:blipFill rotWithShape="1">
          <a:blip r:embed="rId5">
            <a:alphaModFix/>
          </a:blip>
          <a:srcRect t="8496" b="7701"/>
          <a:stretch/>
        </p:blipFill>
        <p:spPr>
          <a:xfrm rot="196260">
            <a:off x="8296575" y="1533581"/>
            <a:ext cx="3374526" cy="5053513"/>
          </a:xfrm>
          <a:prstGeom prst="rect">
            <a:avLst/>
          </a:prstGeom>
          <a:noFill/>
          <a:ln>
            <a:noFill/>
          </a:ln>
        </p:spPr>
      </p:pic>
      <p:pic>
        <p:nvPicPr>
          <p:cNvPr id="131" name="Google Shape;131;p4"/>
          <p:cNvPicPr preferRelativeResize="0"/>
          <p:nvPr/>
        </p:nvPicPr>
        <p:blipFill rotWithShape="1">
          <a:blip r:embed="rId6">
            <a:alphaModFix/>
          </a:blip>
          <a:srcRect/>
          <a:stretch/>
        </p:blipFill>
        <p:spPr>
          <a:xfrm rot="-5190578">
            <a:off x="7829163" y="1188006"/>
            <a:ext cx="1391662" cy="1342405"/>
          </a:xfrm>
          <a:prstGeom prst="rect">
            <a:avLst/>
          </a:prstGeom>
          <a:noFill/>
          <a:ln>
            <a:noFill/>
          </a:ln>
        </p:spPr>
      </p:pic>
      <p:pic>
        <p:nvPicPr>
          <p:cNvPr id="9" name="Google Shape;142;p3">
            <a:extLst>
              <a:ext uri="{FF2B5EF4-FFF2-40B4-BE49-F238E27FC236}">
                <a16:creationId xmlns:a16="http://schemas.microsoft.com/office/drawing/2014/main" id="{7A2100C0-7072-EE4D-B92B-90C912E0358C}"/>
              </a:ext>
            </a:extLst>
          </p:cNvPr>
          <p:cNvPicPr preferRelativeResize="0"/>
          <p:nvPr/>
        </p:nvPicPr>
        <p:blipFill rotWithShape="1">
          <a:blip r:embed="rId7">
            <a:alphaModFix/>
          </a:blip>
          <a:srcRect/>
          <a:stretch/>
        </p:blipFill>
        <p:spPr>
          <a:xfrm>
            <a:off x="10477719" y="-194102"/>
            <a:ext cx="1877667" cy="217067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5"/>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n-US"/>
              <a:t>Gamification with digital tools</a:t>
            </a:r>
            <a:endParaRPr/>
          </a:p>
        </p:txBody>
      </p:sp>
      <p:grpSp>
        <p:nvGrpSpPr>
          <p:cNvPr id="138" name="Google Shape;138;p5"/>
          <p:cNvGrpSpPr/>
          <p:nvPr/>
        </p:nvGrpSpPr>
        <p:grpSpPr>
          <a:xfrm>
            <a:off x="641723" y="1571498"/>
            <a:ext cx="8123767" cy="4756679"/>
            <a:chOff x="2116" y="330993"/>
            <a:chExt cx="8123767" cy="4756679"/>
          </a:xfrm>
        </p:grpSpPr>
        <p:sp>
          <p:nvSpPr>
            <p:cNvPr id="139" name="Google Shape;139;p5"/>
            <p:cNvSpPr/>
            <p:nvPr/>
          </p:nvSpPr>
          <p:spPr>
            <a:xfrm>
              <a:off x="2116" y="1560248"/>
              <a:ext cx="2137833" cy="1068916"/>
            </a:xfrm>
            <a:prstGeom prst="roundRect">
              <a:avLst>
                <a:gd name="adj" fmla="val 10000"/>
              </a:avLst>
            </a:prstGeom>
            <a:solidFill>
              <a:srgbClr val="E1ECC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 name="Google Shape;140;p5"/>
            <p:cNvSpPr txBox="1"/>
            <p:nvPr/>
          </p:nvSpPr>
          <p:spPr>
            <a:xfrm>
              <a:off x="33423" y="1591555"/>
              <a:ext cx="2075219" cy="1006302"/>
            </a:xfrm>
            <a:prstGeom prst="rect">
              <a:avLst/>
            </a:prstGeom>
            <a:noFill/>
            <a:ln>
              <a:noFill/>
            </a:ln>
          </p:spPr>
          <p:txBody>
            <a:bodyPr spcFirstLastPara="1" wrap="square" lIns="14600" tIns="14600" rIns="14600" bIns="14600" anchor="ctr" anchorCtr="0">
              <a:noAutofit/>
            </a:bodyPr>
            <a:lstStyle/>
            <a:p>
              <a:pPr marL="0" marR="0" lvl="0" indent="0" algn="ctr" rtl="0">
                <a:lnSpc>
                  <a:spcPct val="90000"/>
                </a:lnSpc>
                <a:spcBef>
                  <a:spcPts val="0"/>
                </a:spcBef>
                <a:spcAft>
                  <a:spcPts val="0"/>
                </a:spcAft>
                <a:buClr>
                  <a:schemeClr val="lt1"/>
                </a:buClr>
                <a:buSzPts val="2300"/>
                <a:buFont typeface="Candara"/>
                <a:buNone/>
              </a:pPr>
              <a:r>
                <a:rPr lang="en-US" sz="2300" b="0" i="0" u="none" strike="noStrike" cap="none">
                  <a:solidFill>
                    <a:schemeClr val="lt1"/>
                  </a:solidFill>
                  <a:latin typeface="Candara"/>
                  <a:ea typeface="Candara"/>
                  <a:cs typeface="Candara"/>
                  <a:sym typeface="Candara"/>
                </a:rPr>
                <a:t>Gamification tools</a:t>
              </a:r>
              <a:endParaRPr sz="1400" b="0" i="0" u="none" strike="noStrike" cap="none">
                <a:solidFill>
                  <a:srgbClr val="000000"/>
                </a:solidFill>
                <a:latin typeface="Arial"/>
                <a:ea typeface="Arial"/>
                <a:cs typeface="Arial"/>
                <a:sym typeface="Arial"/>
              </a:endParaRPr>
            </a:p>
          </p:txBody>
        </p:sp>
        <p:sp>
          <p:nvSpPr>
            <p:cNvPr id="141" name="Google Shape;141;p5"/>
            <p:cNvSpPr/>
            <p:nvPr/>
          </p:nvSpPr>
          <p:spPr>
            <a:xfrm rot="-2142401">
              <a:off x="2040966" y="1769638"/>
              <a:ext cx="1053099" cy="35507"/>
            </a:xfrm>
            <a:custGeom>
              <a:avLst/>
              <a:gdLst/>
              <a:ahLst/>
              <a:cxnLst/>
              <a:rect l="l" t="t" r="r" b="b"/>
              <a:pathLst>
                <a:path w="120000" h="120000" extrusionOk="0">
                  <a:moveTo>
                    <a:pt x="0" y="59998"/>
                  </a:moveTo>
                  <a:lnTo>
                    <a:pt x="120000" y="59998"/>
                  </a:lnTo>
                </a:path>
              </a:pathLst>
            </a:custGeom>
            <a:noFill/>
            <a:ln w="12700" cap="flat" cmpd="sng">
              <a:solidFill>
                <a:srgbClr val="D01C2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 name="Google Shape;142;p5"/>
            <p:cNvSpPr txBox="1"/>
            <p:nvPr/>
          </p:nvSpPr>
          <p:spPr>
            <a:xfrm rot="-2142401">
              <a:off x="2541189" y="1761065"/>
              <a:ext cx="52654" cy="52654"/>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ndara"/>
                <a:buNone/>
              </a:pPr>
              <a:endParaRPr sz="500" b="0" i="0" u="none" strike="noStrike" cap="none">
                <a:solidFill>
                  <a:schemeClr val="dk1"/>
                </a:solidFill>
                <a:latin typeface="Candara"/>
                <a:ea typeface="Candara"/>
                <a:cs typeface="Candara"/>
                <a:sym typeface="Candara"/>
              </a:endParaRPr>
            </a:p>
          </p:txBody>
        </p:sp>
        <p:sp>
          <p:nvSpPr>
            <p:cNvPr id="143" name="Google Shape;143;p5"/>
            <p:cNvSpPr/>
            <p:nvPr/>
          </p:nvSpPr>
          <p:spPr>
            <a:xfrm>
              <a:off x="2995083" y="945620"/>
              <a:ext cx="2137833" cy="1068916"/>
            </a:xfrm>
            <a:prstGeom prst="roundRect">
              <a:avLst>
                <a:gd name="adj" fmla="val 10000"/>
              </a:avLst>
            </a:prstGeom>
            <a:solidFill>
              <a:srgbClr val="D01C2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5"/>
            <p:cNvSpPr txBox="1"/>
            <p:nvPr/>
          </p:nvSpPr>
          <p:spPr>
            <a:xfrm>
              <a:off x="3026390" y="976927"/>
              <a:ext cx="2075219" cy="1006302"/>
            </a:xfrm>
            <a:prstGeom prst="rect">
              <a:avLst/>
            </a:prstGeom>
            <a:noFill/>
            <a:ln>
              <a:noFill/>
            </a:ln>
          </p:spPr>
          <p:txBody>
            <a:bodyPr spcFirstLastPara="1" wrap="square" lIns="14600" tIns="14600" rIns="14600" bIns="14600" anchor="ctr" anchorCtr="0">
              <a:noAutofit/>
            </a:bodyPr>
            <a:lstStyle/>
            <a:p>
              <a:pPr marL="0" marR="0" lvl="0" indent="0" algn="ctr" rtl="0">
                <a:lnSpc>
                  <a:spcPct val="90000"/>
                </a:lnSpc>
                <a:spcBef>
                  <a:spcPts val="0"/>
                </a:spcBef>
                <a:spcAft>
                  <a:spcPts val="0"/>
                </a:spcAft>
                <a:buClr>
                  <a:schemeClr val="lt1"/>
                </a:buClr>
                <a:buSzPts val="2300"/>
                <a:buFont typeface="Candara"/>
                <a:buNone/>
              </a:pPr>
              <a:r>
                <a:rPr lang="en-US" sz="2300" b="0" i="0" u="none" strike="noStrike" cap="none">
                  <a:solidFill>
                    <a:schemeClr val="lt1"/>
                  </a:solidFill>
                  <a:latin typeface="Candara"/>
                  <a:ea typeface="Candara"/>
                  <a:cs typeface="Candara"/>
                  <a:sym typeface="Candara"/>
                </a:rPr>
                <a:t>Non-digital tools</a:t>
              </a:r>
              <a:endParaRPr sz="1400" b="0" i="0" u="none" strike="noStrike" cap="none">
                <a:solidFill>
                  <a:srgbClr val="000000"/>
                </a:solidFill>
                <a:latin typeface="Arial"/>
                <a:ea typeface="Arial"/>
                <a:cs typeface="Arial"/>
                <a:sym typeface="Arial"/>
              </a:endParaRPr>
            </a:p>
          </p:txBody>
        </p:sp>
        <p:sp>
          <p:nvSpPr>
            <p:cNvPr id="145" name="Google Shape;145;p5"/>
            <p:cNvSpPr/>
            <p:nvPr/>
          </p:nvSpPr>
          <p:spPr>
            <a:xfrm rot="2142401">
              <a:off x="2040966" y="2384266"/>
              <a:ext cx="1053099" cy="35507"/>
            </a:xfrm>
            <a:custGeom>
              <a:avLst/>
              <a:gdLst/>
              <a:ahLst/>
              <a:cxnLst/>
              <a:rect l="l" t="t" r="r" b="b"/>
              <a:pathLst>
                <a:path w="120000" h="120000" extrusionOk="0">
                  <a:moveTo>
                    <a:pt x="0" y="59998"/>
                  </a:moveTo>
                  <a:lnTo>
                    <a:pt x="120000" y="59998"/>
                  </a:lnTo>
                </a:path>
              </a:pathLst>
            </a:custGeom>
            <a:noFill/>
            <a:ln w="12700" cap="flat" cmpd="sng">
              <a:solidFill>
                <a:srgbClr val="D01C2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 name="Google Shape;146;p5"/>
            <p:cNvSpPr txBox="1"/>
            <p:nvPr/>
          </p:nvSpPr>
          <p:spPr>
            <a:xfrm rot="2142401">
              <a:off x="2541189" y="2375692"/>
              <a:ext cx="52654" cy="52654"/>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ndara"/>
                <a:buNone/>
              </a:pPr>
              <a:endParaRPr sz="500" b="0" i="0" u="none" strike="noStrike" cap="none">
                <a:solidFill>
                  <a:schemeClr val="dk1"/>
                </a:solidFill>
                <a:latin typeface="Candara"/>
                <a:ea typeface="Candara"/>
                <a:cs typeface="Candara"/>
                <a:sym typeface="Candara"/>
              </a:endParaRPr>
            </a:p>
          </p:txBody>
        </p:sp>
        <p:sp>
          <p:nvSpPr>
            <p:cNvPr id="147" name="Google Shape;147;p5"/>
            <p:cNvSpPr/>
            <p:nvPr/>
          </p:nvSpPr>
          <p:spPr>
            <a:xfrm>
              <a:off x="2995083" y="2174875"/>
              <a:ext cx="2137833" cy="1068916"/>
            </a:xfrm>
            <a:prstGeom prst="roundRect">
              <a:avLst>
                <a:gd name="adj" fmla="val 10000"/>
              </a:avLst>
            </a:prstGeom>
            <a:solidFill>
              <a:srgbClr val="D01C2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8" name="Google Shape;148;p5"/>
            <p:cNvSpPr txBox="1"/>
            <p:nvPr/>
          </p:nvSpPr>
          <p:spPr>
            <a:xfrm>
              <a:off x="3026390" y="2206182"/>
              <a:ext cx="2075219" cy="1006302"/>
            </a:xfrm>
            <a:prstGeom prst="rect">
              <a:avLst/>
            </a:prstGeom>
            <a:noFill/>
            <a:ln>
              <a:noFill/>
            </a:ln>
          </p:spPr>
          <p:txBody>
            <a:bodyPr spcFirstLastPara="1" wrap="square" lIns="14600" tIns="14600" rIns="14600" bIns="14600" anchor="ctr" anchorCtr="0">
              <a:noAutofit/>
            </a:bodyPr>
            <a:lstStyle/>
            <a:p>
              <a:pPr marL="0" marR="0" lvl="0" indent="0" algn="ctr" rtl="0">
                <a:lnSpc>
                  <a:spcPct val="90000"/>
                </a:lnSpc>
                <a:spcBef>
                  <a:spcPts val="0"/>
                </a:spcBef>
                <a:spcAft>
                  <a:spcPts val="0"/>
                </a:spcAft>
                <a:buClr>
                  <a:schemeClr val="lt1"/>
                </a:buClr>
                <a:buSzPts val="2300"/>
                <a:buFont typeface="Candara"/>
                <a:buNone/>
              </a:pPr>
              <a:r>
                <a:rPr lang="en-US" sz="2300" b="0" i="0" u="none" strike="noStrike" cap="none">
                  <a:solidFill>
                    <a:schemeClr val="lt1"/>
                  </a:solidFill>
                  <a:latin typeface="Candara"/>
                  <a:ea typeface="Candara"/>
                  <a:cs typeface="Candara"/>
                  <a:sym typeface="Candara"/>
                </a:rPr>
                <a:t>Digital tools</a:t>
              </a:r>
              <a:endParaRPr sz="1400" b="0" i="0" u="none" strike="noStrike" cap="none">
                <a:solidFill>
                  <a:srgbClr val="000000"/>
                </a:solidFill>
                <a:latin typeface="Arial"/>
                <a:ea typeface="Arial"/>
                <a:cs typeface="Arial"/>
                <a:sym typeface="Arial"/>
              </a:endParaRPr>
            </a:p>
          </p:txBody>
        </p:sp>
        <p:sp>
          <p:nvSpPr>
            <p:cNvPr id="149" name="Google Shape;149;p5"/>
            <p:cNvSpPr/>
            <p:nvPr/>
          </p:nvSpPr>
          <p:spPr>
            <a:xfrm rot="-3907178">
              <a:off x="4544221" y="1769638"/>
              <a:ext cx="2032523" cy="35507"/>
            </a:xfrm>
            <a:custGeom>
              <a:avLst/>
              <a:gdLst/>
              <a:ahLst/>
              <a:cxnLst/>
              <a:rect l="l" t="t" r="r" b="b"/>
              <a:pathLst>
                <a:path w="120000" h="120000" extrusionOk="0">
                  <a:moveTo>
                    <a:pt x="0" y="59998"/>
                  </a:moveTo>
                  <a:lnTo>
                    <a:pt x="120000" y="59998"/>
                  </a:lnTo>
                </a:path>
              </a:pathLst>
            </a:custGeom>
            <a:noFill/>
            <a:ln w="12700" cap="flat" cmpd="sng">
              <a:solidFill>
                <a:schemeClr val="accent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 name="Google Shape;150;p5"/>
            <p:cNvSpPr txBox="1"/>
            <p:nvPr/>
          </p:nvSpPr>
          <p:spPr>
            <a:xfrm rot="-3907178">
              <a:off x="5509670" y="1736579"/>
              <a:ext cx="101626" cy="101626"/>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700"/>
                <a:buFont typeface="Candara"/>
                <a:buNone/>
              </a:pPr>
              <a:endParaRPr sz="700" b="0" i="0" u="none" strike="noStrike" cap="none">
                <a:solidFill>
                  <a:schemeClr val="dk1"/>
                </a:solidFill>
                <a:latin typeface="Candara"/>
                <a:ea typeface="Candara"/>
                <a:cs typeface="Candara"/>
                <a:sym typeface="Candara"/>
              </a:endParaRPr>
            </a:p>
          </p:txBody>
        </p:sp>
        <p:sp>
          <p:nvSpPr>
            <p:cNvPr id="151" name="Google Shape;151;p5"/>
            <p:cNvSpPr/>
            <p:nvPr/>
          </p:nvSpPr>
          <p:spPr>
            <a:xfrm>
              <a:off x="5988050" y="330993"/>
              <a:ext cx="2137833" cy="1068916"/>
            </a:xfrm>
            <a:prstGeom prst="roundRect">
              <a:avLst>
                <a:gd name="adj" fmla="val 10000"/>
              </a:avLst>
            </a:prstGeom>
            <a:solidFill>
              <a:schemeClr val="accent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p5"/>
            <p:cNvSpPr txBox="1"/>
            <p:nvPr/>
          </p:nvSpPr>
          <p:spPr>
            <a:xfrm>
              <a:off x="6019357" y="362300"/>
              <a:ext cx="2075219" cy="1006302"/>
            </a:xfrm>
            <a:prstGeom prst="rect">
              <a:avLst/>
            </a:prstGeom>
            <a:noFill/>
            <a:ln>
              <a:noFill/>
            </a:ln>
          </p:spPr>
          <p:txBody>
            <a:bodyPr spcFirstLastPara="1" wrap="square" lIns="14600" tIns="14600" rIns="14600" bIns="14600" anchor="ctr" anchorCtr="0">
              <a:noAutofit/>
            </a:bodyPr>
            <a:lstStyle/>
            <a:p>
              <a:pPr marL="0" marR="0" lvl="0" indent="0" algn="ctr" rtl="0">
                <a:lnSpc>
                  <a:spcPct val="90000"/>
                </a:lnSpc>
                <a:spcBef>
                  <a:spcPts val="0"/>
                </a:spcBef>
                <a:spcAft>
                  <a:spcPts val="0"/>
                </a:spcAft>
                <a:buClr>
                  <a:schemeClr val="lt1"/>
                </a:buClr>
                <a:buSzPts val="2300"/>
                <a:buFont typeface="Candara"/>
                <a:buNone/>
              </a:pPr>
              <a:r>
                <a:rPr lang="en-US" sz="2300" b="0" i="0" u="none" strike="noStrike" cap="none">
                  <a:solidFill>
                    <a:schemeClr val="lt1"/>
                  </a:solidFill>
                  <a:latin typeface="Candara"/>
                  <a:ea typeface="Candara"/>
                  <a:cs typeface="Candara"/>
                  <a:sym typeface="Candara"/>
                </a:rPr>
                <a:t>Gamified apps which have content</a:t>
              </a:r>
              <a:endParaRPr sz="1400" b="0" i="0" u="none" strike="noStrike" cap="none">
                <a:solidFill>
                  <a:srgbClr val="000000"/>
                </a:solidFill>
                <a:latin typeface="Arial"/>
                <a:ea typeface="Arial"/>
                <a:cs typeface="Arial"/>
                <a:sym typeface="Arial"/>
              </a:endParaRPr>
            </a:p>
          </p:txBody>
        </p:sp>
        <p:sp>
          <p:nvSpPr>
            <p:cNvPr id="153" name="Google Shape;153;p5"/>
            <p:cNvSpPr/>
            <p:nvPr/>
          </p:nvSpPr>
          <p:spPr>
            <a:xfrm rot="-2142401">
              <a:off x="5033933" y="2384266"/>
              <a:ext cx="1053099" cy="35507"/>
            </a:xfrm>
            <a:custGeom>
              <a:avLst/>
              <a:gdLst/>
              <a:ahLst/>
              <a:cxnLst/>
              <a:rect l="l" t="t" r="r" b="b"/>
              <a:pathLst>
                <a:path w="120000" h="120000" extrusionOk="0">
                  <a:moveTo>
                    <a:pt x="0" y="59998"/>
                  </a:moveTo>
                  <a:lnTo>
                    <a:pt x="120000" y="59998"/>
                  </a:lnTo>
                </a:path>
              </a:pathLst>
            </a:custGeom>
            <a:noFill/>
            <a:ln w="12700" cap="flat" cmpd="sng">
              <a:solidFill>
                <a:schemeClr val="accent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4" name="Google Shape;154;p5"/>
            <p:cNvSpPr txBox="1"/>
            <p:nvPr/>
          </p:nvSpPr>
          <p:spPr>
            <a:xfrm rot="-2142401">
              <a:off x="5534155" y="2375692"/>
              <a:ext cx="52654" cy="52654"/>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ndara"/>
                <a:buNone/>
              </a:pPr>
              <a:endParaRPr sz="500" b="0" i="0" u="none" strike="noStrike" cap="none">
                <a:solidFill>
                  <a:schemeClr val="dk1"/>
                </a:solidFill>
                <a:latin typeface="Candara"/>
                <a:ea typeface="Candara"/>
                <a:cs typeface="Candara"/>
                <a:sym typeface="Candara"/>
              </a:endParaRPr>
            </a:p>
          </p:txBody>
        </p:sp>
        <p:sp>
          <p:nvSpPr>
            <p:cNvPr id="155" name="Google Shape;155;p5"/>
            <p:cNvSpPr/>
            <p:nvPr/>
          </p:nvSpPr>
          <p:spPr>
            <a:xfrm>
              <a:off x="5988050" y="1560248"/>
              <a:ext cx="2137833" cy="1068916"/>
            </a:xfrm>
            <a:prstGeom prst="roundRect">
              <a:avLst>
                <a:gd name="adj" fmla="val 10000"/>
              </a:avLst>
            </a:prstGeom>
            <a:solidFill>
              <a:schemeClr val="accent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5"/>
            <p:cNvSpPr txBox="1"/>
            <p:nvPr/>
          </p:nvSpPr>
          <p:spPr>
            <a:xfrm>
              <a:off x="6019357" y="1591555"/>
              <a:ext cx="2075219" cy="1006302"/>
            </a:xfrm>
            <a:prstGeom prst="rect">
              <a:avLst/>
            </a:prstGeom>
            <a:noFill/>
            <a:ln>
              <a:noFill/>
            </a:ln>
          </p:spPr>
          <p:txBody>
            <a:bodyPr spcFirstLastPara="1" wrap="square" lIns="14600" tIns="14600" rIns="14600" bIns="14600" anchor="ctr" anchorCtr="0">
              <a:noAutofit/>
            </a:bodyPr>
            <a:lstStyle/>
            <a:p>
              <a:pPr marL="0" marR="0" lvl="0" indent="0" algn="ctr" rtl="0">
                <a:lnSpc>
                  <a:spcPct val="90000"/>
                </a:lnSpc>
                <a:spcBef>
                  <a:spcPts val="0"/>
                </a:spcBef>
                <a:spcAft>
                  <a:spcPts val="0"/>
                </a:spcAft>
                <a:buClr>
                  <a:schemeClr val="lt1"/>
                </a:buClr>
                <a:buSzPts val="2300"/>
                <a:buFont typeface="Candara"/>
                <a:buNone/>
              </a:pPr>
              <a:r>
                <a:rPr lang="en-US" sz="2300" b="0" i="0" u="none" strike="noStrike" cap="none">
                  <a:solidFill>
                    <a:schemeClr val="lt1"/>
                  </a:solidFill>
                  <a:latin typeface="Candara"/>
                  <a:ea typeface="Candara"/>
                  <a:cs typeface="Candara"/>
                  <a:sym typeface="Candara"/>
                </a:rPr>
                <a:t>Gamified LMSs</a:t>
              </a:r>
              <a:endParaRPr sz="2300" b="0" i="0" u="none" strike="noStrike" cap="none">
                <a:solidFill>
                  <a:schemeClr val="lt1"/>
                </a:solidFill>
                <a:latin typeface="Candara"/>
                <a:ea typeface="Candara"/>
                <a:cs typeface="Candara"/>
                <a:sym typeface="Candara"/>
              </a:endParaRPr>
            </a:p>
          </p:txBody>
        </p:sp>
        <p:sp>
          <p:nvSpPr>
            <p:cNvPr id="157" name="Google Shape;157;p5"/>
            <p:cNvSpPr/>
            <p:nvPr/>
          </p:nvSpPr>
          <p:spPr>
            <a:xfrm rot="2142401">
              <a:off x="5033933" y="2998893"/>
              <a:ext cx="1053099" cy="35507"/>
            </a:xfrm>
            <a:custGeom>
              <a:avLst/>
              <a:gdLst/>
              <a:ahLst/>
              <a:cxnLst/>
              <a:rect l="l" t="t" r="r" b="b"/>
              <a:pathLst>
                <a:path w="120000" h="120000" extrusionOk="0">
                  <a:moveTo>
                    <a:pt x="0" y="59998"/>
                  </a:moveTo>
                  <a:lnTo>
                    <a:pt x="120000" y="59998"/>
                  </a:lnTo>
                </a:path>
              </a:pathLst>
            </a:custGeom>
            <a:noFill/>
            <a:ln w="12700" cap="flat" cmpd="sng">
              <a:solidFill>
                <a:schemeClr val="accent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5"/>
            <p:cNvSpPr txBox="1"/>
            <p:nvPr/>
          </p:nvSpPr>
          <p:spPr>
            <a:xfrm rot="2142401">
              <a:off x="5534155" y="2990319"/>
              <a:ext cx="52654" cy="52654"/>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ndara"/>
                <a:buNone/>
              </a:pPr>
              <a:endParaRPr sz="500" b="0" i="0" u="none" strike="noStrike" cap="none">
                <a:solidFill>
                  <a:schemeClr val="dk1"/>
                </a:solidFill>
                <a:latin typeface="Candara"/>
                <a:ea typeface="Candara"/>
                <a:cs typeface="Candara"/>
                <a:sym typeface="Candara"/>
              </a:endParaRPr>
            </a:p>
          </p:txBody>
        </p:sp>
        <p:sp>
          <p:nvSpPr>
            <p:cNvPr id="159" name="Google Shape;159;p5"/>
            <p:cNvSpPr/>
            <p:nvPr/>
          </p:nvSpPr>
          <p:spPr>
            <a:xfrm>
              <a:off x="5988050" y="2789502"/>
              <a:ext cx="2137833" cy="1068916"/>
            </a:xfrm>
            <a:prstGeom prst="roundRect">
              <a:avLst>
                <a:gd name="adj" fmla="val 10000"/>
              </a:avLst>
            </a:prstGeom>
            <a:solidFill>
              <a:schemeClr val="accent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0" name="Google Shape;160;p5"/>
            <p:cNvSpPr txBox="1"/>
            <p:nvPr/>
          </p:nvSpPr>
          <p:spPr>
            <a:xfrm>
              <a:off x="6019357" y="2820809"/>
              <a:ext cx="2075219" cy="1006302"/>
            </a:xfrm>
            <a:prstGeom prst="rect">
              <a:avLst/>
            </a:prstGeom>
            <a:noFill/>
            <a:ln>
              <a:noFill/>
            </a:ln>
          </p:spPr>
          <p:txBody>
            <a:bodyPr spcFirstLastPara="1" wrap="square" lIns="14600" tIns="14600" rIns="14600" bIns="14600" anchor="ctr" anchorCtr="0">
              <a:noAutofit/>
            </a:bodyPr>
            <a:lstStyle/>
            <a:p>
              <a:pPr marL="0" marR="0" lvl="0" indent="0" algn="ctr" rtl="0">
                <a:lnSpc>
                  <a:spcPct val="90000"/>
                </a:lnSpc>
                <a:spcBef>
                  <a:spcPts val="0"/>
                </a:spcBef>
                <a:spcAft>
                  <a:spcPts val="0"/>
                </a:spcAft>
                <a:buClr>
                  <a:schemeClr val="lt1"/>
                </a:buClr>
                <a:buSzPts val="2300"/>
                <a:buFont typeface="Candara"/>
                <a:buNone/>
              </a:pPr>
              <a:r>
                <a:rPr lang="en-US" sz="2300" b="0" i="0" u="none" strike="noStrike" cap="none">
                  <a:solidFill>
                    <a:schemeClr val="lt1"/>
                  </a:solidFill>
                  <a:latin typeface="Candara"/>
                  <a:ea typeface="Candara"/>
                  <a:cs typeface="Candara"/>
                  <a:sym typeface="Candara"/>
                </a:rPr>
                <a:t>Gamification plug-ins in LMS </a:t>
              </a:r>
              <a:endParaRPr sz="2300" b="0" i="0" u="none" strike="noStrike" cap="none">
                <a:solidFill>
                  <a:schemeClr val="lt1"/>
                </a:solidFill>
                <a:latin typeface="Candara"/>
                <a:ea typeface="Candara"/>
                <a:cs typeface="Candara"/>
                <a:sym typeface="Candara"/>
              </a:endParaRPr>
            </a:p>
          </p:txBody>
        </p:sp>
        <p:sp>
          <p:nvSpPr>
            <p:cNvPr id="161" name="Google Shape;161;p5"/>
            <p:cNvSpPr/>
            <p:nvPr/>
          </p:nvSpPr>
          <p:spPr>
            <a:xfrm rot="3907178">
              <a:off x="4544221" y="3613520"/>
              <a:ext cx="2032523" cy="35507"/>
            </a:xfrm>
            <a:custGeom>
              <a:avLst/>
              <a:gdLst/>
              <a:ahLst/>
              <a:cxnLst/>
              <a:rect l="l" t="t" r="r" b="b"/>
              <a:pathLst>
                <a:path w="120000" h="120000" extrusionOk="0">
                  <a:moveTo>
                    <a:pt x="0" y="59998"/>
                  </a:moveTo>
                  <a:lnTo>
                    <a:pt x="120000" y="59998"/>
                  </a:lnTo>
                </a:path>
              </a:pathLst>
            </a:custGeom>
            <a:noFill/>
            <a:ln w="12700" cap="flat" cmpd="sng">
              <a:solidFill>
                <a:schemeClr val="accent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 name="Google Shape;162;p5"/>
            <p:cNvSpPr txBox="1"/>
            <p:nvPr/>
          </p:nvSpPr>
          <p:spPr>
            <a:xfrm rot="3907178">
              <a:off x="5509670" y="3580461"/>
              <a:ext cx="101626" cy="101626"/>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700"/>
                <a:buFont typeface="Candara"/>
                <a:buNone/>
              </a:pPr>
              <a:endParaRPr sz="700" b="0" i="0" u="none" strike="noStrike" cap="none">
                <a:solidFill>
                  <a:schemeClr val="dk1"/>
                </a:solidFill>
                <a:latin typeface="Candara"/>
                <a:ea typeface="Candara"/>
                <a:cs typeface="Candara"/>
                <a:sym typeface="Candara"/>
              </a:endParaRPr>
            </a:p>
          </p:txBody>
        </p:sp>
        <p:sp>
          <p:nvSpPr>
            <p:cNvPr id="163" name="Google Shape;163;p5"/>
            <p:cNvSpPr/>
            <p:nvPr/>
          </p:nvSpPr>
          <p:spPr>
            <a:xfrm>
              <a:off x="5988050" y="4018756"/>
              <a:ext cx="2137833" cy="1068916"/>
            </a:xfrm>
            <a:prstGeom prst="roundRect">
              <a:avLst>
                <a:gd name="adj" fmla="val 10000"/>
              </a:avLst>
            </a:prstGeom>
            <a:solidFill>
              <a:schemeClr val="accent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4" name="Google Shape;164;p5"/>
            <p:cNvSpPr txBox="1"/>
            <p:nvPr/>
          </p:nvSpPr>
          <p:spPr>
            <a:xfrm>
              <a:off x="6019357" y="4050063"/>
              <a:ext cx="2075219" cy="1006302"/>
            </a:xfrm>
            <a:prstGeom prst="rect">
              <a:avLst/>
            </a:prstGeom>
            <a:noFill/>
            <a:ln>
              <a:noFill/>
            </a:ln>
          </p:spPr>
          <p:txBody>
            <a:bodyPr spcFirstLastPara="1" wrap="square" lIns="14600" tIns="14600" rIns="14600" bIns="14600" anchor="ctr" anchorCtr="0">
              <a:noAutofit/>
            </a:bodyPr>
            <a:lstStyle/>
            <a:p>
              <a:pPr marL="0" marR="0" lvl="0" indent="0" algn="ctr" rtl="0">
                <a:lnSpc>
                  <a:spcPct val="90000"/>
                </a:lnSpc>
                <a:spcBef>
                  <a:spcPts val="0"/>
                </a:spcBef>
                <a:spcAft>
                  <a:spcPts val="0"/>
                </a:spcAft>
                <a:buClr>
                  <a:schemeClr val="lt1"/>
                </a:buClr>
                <a:buSzPts val="2300"/>
                <a:buFont typeface="Candara"/>
                <a:buNone/>
              </a:pPr>
              <a:r>
                <a:rPr lang="en-US" sz="2300" b="0" i="0" u="none" strike="noStrike" cap="none">
                  <a:solidFill>
                    <a:schemeClr val="lt1"/>
                  </a:solidFill>
                  <a:latin typeface="Candara"/>
                  <a:ea typeface="Candara"/>
                  <a:cs typeface="Candara"/>
                  <a:sym typeface="Candara"/>
                </a:rPr>
                <a:t>Digital gamification tools </a:t>
              </a:r>
              <a:endParaRPr sz="2300" b="0" i="0" u="none" strike="noStrike" cap="none">
                <a:solidFill>
                  <a:schemeClr val="lt1"/>
                </a:solidFill>
                <a:latin typeface="Candara"/>
                <a:ea typeface="Candara"/>
                <a:cs typeface="Candara"/>
                <a:sym typeface="Candara"/>
              </a:endParaRPr>
            </a:p>
          </p:txBody>
        </p:sp>
      </p:grpSp>
      <p:sp>
        <p:nvSpPr>
          <p:cNvPr id="165" name="Google Shape;165;p5"/>
          <p:cNvSpPr/>
          <p:nvPr/>
        </p:nvSpPr>
        <p:spPr>
          <a:xfrm>
            <a:off x="2739922" y="1887496"/>
            <a:ext cx="3090930" cy="1455313"/>
          </a:xfrm>
          <a:prstGeom prst="rect">
            <a:avLst/>
          </a:prstGeom>
          <a:solidFill>
            <a:schemeClr val="lt1">
              <a:alpha val="8745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pic>
        <p:nvPicPr>
          <p:cNvPr id="32" name="Google Shape;142;p3">
            <a:extLst>
              <a:ext uri="{FF2B5EF4-FFF2-40B4-BE49-F238E27FC236}">
                <a16:creationId xmlns:a16="http://schemas.microsoft.com/office/drawing/2014/main" id="{B3BB8620-CE3A-A44F-8406-801DF6965490}"/>
              </a:ext>
            </a:extLst>
          </p:cNvPr>
          <p:cNvPicPr preferRelativeResize="0"/>
          <p:nvPr/>
        </p:nvPicPr>
        <p:blipFill rotWithShape="1">
          <a:blip r:embed="rId3">
            <a:alphaModFix/>
          </a:blip>
          <a:srcRect/>
          <a:stretch/>
        </p:blipFill>
        <p:spPr>
          <a:xfrm>
            <a:off x="10477719" y="-194102"/>
            <a:ext cx="1877667" cy="217067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6"/>
          <p:cNvSpPr txBox="1">
            <a:spLocks noGrp="1"/>
          </p:cNvSpPr>
          <p:nvPr>
            <p:ph type="title"/>
          </p:nvPr>
        </p:nvSpPr>
        <p:spPr>
          <a:xfrm>
            <a:off x="76479" y="682290"/>
            <a:ext cx="2985655"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Candara"/>
              <a:buNone/>
            </a:pPr>
            <a:r>
              <a:rPr lang="en-US"/>
              <a:t>Gamified apps which have content:</a:t>
            </a:r>
            <a:endParaRPr/>
          </a:p>
          <a:p>
            <a:pPr marL="0" lvl="0" indent="0" algn="l" rtl="0">
              <a:lnSpc>
                <a:spcPct val="90000"/>
              </a:lnSpc>
              <a:spcBef>
                <a:spcPts val="0"/>
              </a:spcBef>
              <a:spcAft>
                <a:spcPts val="0"/>
              </a:spcAft>
              <a:buClr>
                <a:schemeClr val="lt1"/>
              </a:buClr>
              <a:buSzPct val="100000"/>
              <a:buFont typeface="Candara"/>
              <a:buNone/>
            </a:pPr>
            <a:r>
              <a:rPr lang="en-US"/>
              <a:t>E.g. Duolingo</a:t>
            </a:r>
            <a:endParaRPr/>
          </a:p>
        </p:txBody>
      </p:sp>
      <p:sp>
        <p:nvSpPr>
          <p:cNvPr id="173" name="Google Shape;173;p6"/>
          <p:cNvSpPr/>
          <p:nvPr/>
        </p:nvSpPr>
        <p:spPr>
          <a:xfrm>
            <a:off x="5383369" y="1712890"/>
            <a:ext cx="3090930" cy="1455313"/>
          </a:xfrm>
          <a:prstGeom prst="rect">
            <a:avLst/>
          </a:prstGeom>
          <a:solidFill>
            <a:schemeClr val="lt1">
              <a:alpha val="8745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pic>
        <p:nvPicPr>
          <p:cNvPr id="174" name="Google Shape;174;p6"/>
          <p:cNvPicPr preferRelativeResize="0"/>
          <p:nvPr/>
        </p:nvPicPr>
        <p:blipFill rotWithShape="1">
          <a:blip r:embed="rId3">
            <a:alphaModFix/>
          </a:blip>
          <a:srcRect/>
          <a:stretch/>
        </p:blipFill>
        <p:spPr>
          <a:xfrm>
            <a:off x="3265737" y="1360932"/>
            <a:ext cx="8876397" cy="4808048"/>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pic>
        <p:nvPicPr>
          <p:cNvPr id="5" name="Google Shape;142;p3">
            <a:extLst>
              <a:ext uri="{FF2B5EF4-FFF2-40B4-BE49-F238E27FC236}">
                <a16:creationId xmlns:a16="http://schemas.microsoft.com/office/drawing/2014/main" id="{C2BFA4DA-2D5F-BC40-884E-4D574D629AAC}"/>
              </a:ext>
            </a:extLst>
          </p:cNvPr>
          <p:cNvPicPr preferRelativeResize="0"/>
          <p:nvPr/>
        </p:nvPicPr>
        <p:blipFill rotWithShape="1">
          <a:blip r:embed="rId4">
            <a:alphaModFix/>
          </a:blip>
          <a:srcRect/>
          <a:stretch/>
        </p:blipFill>
        <p:spPr>
          <a:xfrm>
            <a:off x="10717562" y="-294870"/>
            <a:ext cx="1877667" cy="217067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7"/>
          <p:cNvSpPr txBox="1">
            <a:spLocks noGrp="1"/>
          </p:cNvSpPr>
          <p:nvPr>
            <p:ph type="title"/>
          </p:nvPr>
        </p:nvSpPr>
        <p:spPr>
          <a:xfrm>
            <a:off x="76479" y="682290"/>
            <a:ext cx="2985655"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Candara"/>
              <a:buNone/>
            </a:pPr>
            <a:r>
              <a:rPr lang="en-US"/>
              <a:t>Gamified apps which have content:</a:t>
            </a:r>
            <a:endParaRPr/>
          </a:p>
          <a:p>
            <a:pPr marL="0" lvl="0" indent="0" algn="l" rtl="0">
              <a:lnSpc>
                <a:spcPct val="90000"/>
              </a:lnSpc>
              <a:spcBef>
                <a:spcPts val="0"/>
              </a:spcBef>
              <a:spcAft>
                <a:spcPts val="0"/>
              </a:spcAft>
              <a:buClr>
                <a:schemeClr val="lt1"/>
              </a:buClr>
              <a:buSzPct val="100000"/>
              <a:buFont typeface="Candara"/>
              <a:buNone/>
            </a:pPr>
            <a:r>
              <a:rPr lang="en-US"/>
              <a:t>E.g. Knowre</a:t>
            </a:r>
            <a:endParaRPr/>
          </a:p>
        </p:txBody>
      </p:sp>
      <p:sp>
        <p:nvSpPr>
          <p:cNvPr id="181" name="Google Shape;181;p7"/>
          <p:cNvSpPr/>
          <p:nvPr/>
        </p:nvSpPr>
        <p:spPr>
          <a:xfrm>
            <a:off x="5383369" y="1712890"/>
            <a:ext cx="3090930" cy="1455313"/>
          </a:xfrm>
          <a:prstGeom prst="rect">
            <a:avLst/>
          </a:prstGeom>
          <a:solidFill>
            <a:schemeClr val="lt1">
              <a:alpha val="8745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pic>
        <p:nvPicPr>
          <p:cNvPr id="182" name="Google Shape;182;p7"/>
          <p:cNvPicPr preferRelativeResize="0"/>
          <p:nvPr/>
        </p:nvPicPr>
        <p:blipFill rotWithShape="1">
          <a:blip r:embed="rId3">
            <a:alphaModFix/>
          </a:blip>
          <a:srcRect/>
          <a:stretch/>
        </p:blipFill>
        <p:spPr>
          <a:xfrm>
            <a:off x="2611033" y="441650"/>
            <a:ext cx="3783492" cy="5597476"/>
          </a:xfrm>
          <a:prstGeom prst="rect">
            <a:avLst/>
          </a:prstGeom>
          <a:noFill/>
          <a:ln>
            <a:noFill/>
          </a:ln>
          <a:effectLst>
            <a:outerShdw blurRad="292100" dist="139700" dir="2700000" algn="tl" rotWithShape="0">
              <a:srgbClr val="333333">
                <a:alpha val="63137"/>
              </a:srgbClr>
            </a:outerShdw>
          </a:effectLst>
        </p:spPr>
      </p:pic>
      <p:pic>
        <p:nvPicPr>
          <p:cNvPr id="183" name="Google Shape;183;p7"/>
          <p:cNvPicPr preferRelativeResize="0"/>
          <p:nvPr/>
        </p:nvPicPr>
        <p:blipFill rotWithShape="1">
          <a:blip r:embed="rId4">
            <a:alphaModFix/>
          </a:blip>
          <a:srcRect/>
          <a:stretch/>
        </p:blipFill>
        <p:spPr>
          <a:xfrm>
            <a:off x="5315400" y="1313350"/>
            <a:ext cx="3641391" cy="5387249"/>
          </a:xfrm>
          <a:prstGeom prst="rect">
            <a:avLst/>
          </a:prstGeom>
          <a:noFill/>
          <a:ln>
            <a:noFill/>
          </a:ln>
          <a:effectLst>
            <a:outerShdw blurRad="292100" dist="139700" dir="2700000" algn="tl" rotWithShape="0">
              <a:srgbClr val="333333">
                <a:alpha val="63137"/>
              </a:srgbClr>
            </a:outerShdw>
          </a:effectLst>
        </p:spPr>
      </p:pic>
      <p:pic>
        <p:nvPicPr>
          <p:cNvPr id="184" name="Google Shape;184;p7"/>
          <p:cNvPicPr preferRelativeResize="0"/>
          <p:nvPr/>
        </p:nvPicPr>
        <p:blipFill rotWithShape="1">
          <a:blip r:embed="rId5">
            <a:alphaModFix/>
          </a:blip>
          <a:srcRect/>
          <a:stretch/>
        </p:blipFill>
        <p:spPr>
          <a:xfrm>
            <a:off x="8779425" y="1482612"/>
            <a:ext cx="3412575" cy="5048724"/>
          </a:xfrm>
          <a:prstGeom prst="rect">
            <a:avLst/>
          </a:prstGeom>
          <a:noFill/>
          <a:ln>
            <a:noFill/>
          </a:ln>
          <a:effectLst>
            <a:outerShdw blurRad="292100" dist="139700" dir="2700000" algn="tl" rotWithShape="0">
              <a:srgbClr val="333333">
                <a:alpha val="63137"/>
              </a:srgbClr>
            </a:outerShdw>
          </a:effectLst>
        </p:spPr>
      </p:pic>
      <p:pic>
        <p:nvPicPr>
          <p:cNvPr id="7" name="Google Shape;142;p3">
            <a:extLst>
              <a:ext uri="{FF2B5EF4-FFF2-40B4-BE49-F238E27FC236}">
                <a16:creationId xmlns:a16="http://schemas.microsoft.com/office/drawing/2014/main" id="{6212D915-D93E-EE4A-9804-F9977E91771F}"/>
              </a:ext>
            </a:extLst>
          </p:cNvPr>
          <p:cNvPicPr preferRelativeResize="0"/>
          <p:nvPr/>
        </p:nvPicPr>
        <p:blipFill rotWithShape="1">
          <a:blip r:embed="rId6">
            <a:alphaModFix/>
          </a:blip>
          <a:srcRect/>
          <a:stretch/>
        </p:blipFill>
        <p:spPr>
          <a:xfrm>
            <a:off x="10722324" y="-294870"/>
            <a:ext cx="1877667" cy="217067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8"/>
          <p:cNvSpPr txBox="1">
            <a:spLocks noGrp="1"/>
          </p:cNvSpPr>
          <p:nvPr>
            <p:ph type="title"/>
          </p:nvPr>
        </p:nvSpPr>
        <p:spPr>
          <a:xfrm>
            <a:off x="65190" y="136525"/>
            <a:ext cx="2985655" cy="119351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Candara"/>
              <a:buNone/>
            </a:pPr>
            <a:r>
              <a:rPr lang="en-US"/>
              <a:t>Gamified LMSs:</a:t>
            </a:r>
            <a:endParaRPr/>
          </a:p>
          <a:p>
            <a:pPr marL="0" lvl="0" indent="0" algn="l" rtl="0">
              <a:lnSpc>
                <a:spcPct val="90000"/>
              </a:lnSpc>
              <a:spcBef>
                <a:spcPts val="0"/>
              </a:spcBef>
              <a:spcAft>
                <a:spcPts val="0"/>
              </a:spcAft>
              <a:buClr>
                <a:schemeClr val="lt1"/>
              </a:buClr>
              <a:buSzPts val="3200"/>
              <a:buFont typeface="Candara"/>
              <a:buNone/>
            </a:pPr>
            <a:r>
              <a:rPr lang="en-US"/>
              <a:t>E.g. Talent LMS</a:t>
            </a:r>
            <a:endParaRPr/>
          </a:p>
        </p:txBody>
      </p:sp>
      <p:sp>
        <p:nvSpPr>
          <p:cNvPr id="191" name="Google Shape;191;p8"/>
          <p:cNvSpPr txBox="1">
            <a:spLocks noGrp="1"/>
          </p:cNvSpPr>
          <p:nvPr>
            <p:ph type="body" idx="1"/>
          </p:nvPr>
        </p:nvSpPr>
        <p:spPr>
          <a:xfrm>
            <a:off x="4125686" y="1531916"/>
            <a:ext cx="7300604" cy="4372828"/>
          </a:xfrm>
          <a:prstGeom prst="rect">
            <a:avLst/>
          </a:prstGeom>
          <a:noFill/>
          <a:ln>
            <a:noFill/>
          </a:ln>
        </p:spPr>
        <p:txBody>
          <a:bodyPr spcFirstLastPara="1" wrap="square" lIns="91425" tIns="45700" rIns="91425" bIns="45700" anchor="t" anchorCtr="0">
            <a:normAutofit/>
          </a:bodyPr>
          <a:lstStyle/>
          <a:p>
            <a:pPr marL="455613" lvl="0" indent="-261936" algn="l" rtl="0">
              <a:lnSpc>
                <a:spcPct val="90000"/>
              </a:lnSpc>
              <a:spcBef>
                <a:spcPts val="0"/>
              </a:spcBef>
              <a:spcAft>
                <a:spcPts val="0"/>
              </a:spcAft>
              <a:buSzPts val="2800"/>
              <a:buNone/>
            </a:pPr>
            <a:endParaRPr/>
          </a:p>
        </p:txBody>
      </p:sp>
      <p:pic>
        <p:nvPicPr>
          <p:cNvPr id="192" name="Google Shape;192;p8" descr="Motivate Employees with a Gamified LMS for eLearning | TalentLMS"/>
          <p:cNvPicPr preferRelativeResize="0"/>
          <p:nvPr/>
        </p:nvPicPr>
        <p:blipFill rotWithShape="1">
          <a:blip r:embed="rId3">
            <a:alphaModFix/>
          </a:blip>
          <a:srcRect l="1356" r="25181"/>
          <a:stretch/>
        </p:blipFill>
        <p:spPr>
          <a:xfrm>
            <a:off x="3374264" y="136525"/>
            <a:ext cx="8564451" cy="6858000"/>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pic>
        <p:nvPicPr>
          <p:cNvPr id="193" name="Google Shape;193;p8" descr="Motivate Employees with a Gamified LMS for eLearning | TalentLMS"/>
          <p:cNvPicPr preferRelativeResize="0"/>
          <p:nvPr/>
        </p:nvPicPr>
        <p:blipFill rotWithShape="1">
          <a:blip r:embed="rId4">
            <a:alphaModFix/>
          </a:blip>
          <a:srcRect l="25549" t="6447" r="26397" b="13899"/>
          <a:stretch/>
        </p:blipFill>
        <p:spPr>
          <a:xfrm>
            <a:off x="738775" y="1531925"/>
            <a:ext cx="5333950" cy="5200925"/>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9"/>
          <p:cNvSpPr txBox="1">
            <a:spLocks noGrp="1"/>
          </p:cNvSpPr>
          <p:nvPr>
            <p:ph type="title"/>
          </p:nvPr>
        </p:nvSpPr>
        <p:spPr>
          <a:xfrm>
            <a:off x="65190" y="136525"/>
            <a:ext cx="2985655"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Candara"/>
              <a:buNone/>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Gamification plug-ins in LMSs </a:t>
            </a:r>
            <a:endParaRPr/>
          </a:p>
        </p:txBody>
      </p:sp>
      <p:pic>
        <p:nvPicPr>
          <p:cNvPr id="200" name="Google Shape;200;p9"/>
          <p:cNvPicPr preferRelativeResize="0"/>
          <p:nvPr/>
        </p:nvPicPr>
        <p:blipFill rotWithShape="1">
          <a:blip r:embed="rId3">
            <a:alphaModFix/>
          </a:blip>
          <a:srcRect l="-5881" t="-2610" r="-2837" b="-3490"/>
          <a:stretch/>
        </p:blipFill>
        <p:spPr>
          <a:xfrm rot="785734">
            <a:off x="7191833" y="1342295"/>
            <a:ext cx="4729559" cy="5378211"/>
          </a:xfrm>
          <a:prstGeom prst="rect">
            <a:avLst/>
          </a:prstGeom>
          <a:noFill/>
          <a:ln>
            <a:noFill/>
          </a:ln>
        </p:spPr>
      </p:pic>
      <p:sp>
        <p:nvSpPr>
          <p:cNvPr id="201" name="Google Shape;201;p9"/>
          <p:cNvSpPr txBox="1">
            <a:spLocks noGrp="1"/>
          </p:cNvSpPr>
          <p:nvPr>
            <p:ph type="body" idx="1"/>
          </p:nvPr>
        </p:nvSpPr>
        <p:spPr>
          <a:xfrm>
            <a:off x="4125686" y="1531916"/>
            <a:ext cx="7300604" cy="4372828"/>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n-US"/>
              <a:t>Moodle</a:t>
            </a:r>
            <a:endParaRPr/>
          </a:p>
          <a:p>
            <a:pPr marL="455613" lvl="0" indent="-439738" algn="l" rtl="0">
              <a:lnSpc>
                <a:spcPct val="90000"/>
              </a:lnSpc>
              <a:spcBef>
                <a:spcPts val="1000"/>
              </a:spcBef>
              <a:spcAft>
                <a:spcPts val="0"/>
              </a:spcAft>
              <a:buSzPts val="2800"/>
              <a:buChar char="●"/>
            </a:pPr>
            <a:r>
              <a:rPr lang="en-US"/>
              <a:t>Wordpress LMS</a:t>
            </a:r>
            <a:endParaRPr/>
          </a:p>
          <a:p>
            <a:pPr marL="455613" lvl="0" indent="-439738" algn="l" rtl="0">
              <a:lnSpc>
                <a:spcPct val="90000"/>
              </a:lnSpc>
              <a:spcBef>
                <a:spcPts val="1000"/>
              </a:spcBef>
              <a:spcAft>
                <a:spcPts val="0"/>
              </a:spcAft>
              <a:buSzPts val="2800"/>
              <a:buChar char="●"/>
            </a:pPr>
            <a:r>
              <a:rPr lang="en-US"/>
              <a:t>Blackboard Learn</a:t>
            </a:r>
            <a:endParaRPr/>
          </a:p>
        </p:txBody>
      </p:sp>
      <p:sp>
        <p:nvSpPr>
          <p:cNvPr id="202" name="Google Shape;202;p9"/>
          <p:cNvSpPr/>
          <p:nvPr/>
        </p:nvSpPr>
        <p:spPr>
          <a:xfrm>
            <a:off x="2588733" y="3921671"/>
            <a:ext cx="2597728" cy="2597728"/>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pic>
        <p:nvPicPr>
          <p:cNvPr id="203" name="Google Shape;203;p9"/>
          <p:cNvPicPr preferRelativeResize="0"/>
          <p:nvPr/>
        </p:nvPicPr>
        <p:blipFill rotWithShape="1">
          <a:blip r:embed="rId4">
            <a:alphaModFix/>
          </a:blip>
          <a:srcRect/>
          <a:stretch/>
        </p:blipFill>
        <p:spPr>
          <a:xfrm>
            <a:off x="2792336" y="3987306"/>
            <a:ext cx="2076239" cy="2677555"/>
          </a:xfrm>
          <a:prstGeom prst="rect">
            <a:avLst/>
          </a:prstGeom>
          <a:noFill/>
          <a:ln>
            <a:noFill/>
          </a:ln>
        </p:spPr>
      </p:pic>
      <p:pic>
        <p:nvPicPr>
          <p:cNvPr id="7" name="Google Shape;142;p3">
            <a:extLst>
              <a:ext uri="{FF2B5EF4-FFF2-40B4-BE49-F238E27FC236}">
                <a16:creationId xmlns:a16="http://schemas.microsoft.com/office/drawing/2014/main" id="{F66C0D2B-D36C-974E-B70F-627141C97008}"/>
              </a:ext>
            </a:extLst>
          </p:cNvPr>
          <p:cNvPicPr preferRelativeResize="0"/>
          <p:nvPr/>
        </p:nvPicPr>
        <p:blipFill rotWithShape="1">
          <a:blip r:embed="rId5">
            <a:alphaModFix/>
          </a:blip>
          <a:srcRect/>
          <a:stretch/>
        </p:blipFill>
        <p:spPr>
          <a:xfrm>
            <a:off x="10477719" y="-194102"/>
            <a:ext cx="1877667" cy="217067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10"/>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n-US"/>
              <a:t>Gamification with digital tools</a:t>
            </a:r>
            <a:endParaRPr/>
          </a:p>
        </p:txBody>
      </p:sp>
      <p:grpSp>
        <p:nvGrpSpPr>
          <p:cNvPr id="210" name="Google Shape;210;p10"/>
          <p:cNvGrpSpPr/>
          <p:nvPr/>
        </p:nvGrpSpPr>
        <p:grpSpPr>
          <a:xfrm>
            <a:off x="-1749255" y="1770326"/>
            <a:ext cx="8123767" cy="4756679"/>
            <a:chOff x="2116" y="330993"/>
            <a:chExt cx="8123767" cy="4756679"/>
          </a:xfrm>
        </p:grpSpPr>
        <p:sp>
          <p:nvSpPr>
            <p:cNvPr id="211" name="Google Shape;211;p10"/>
            <p:cNvSpPr/>
            <p:nvPr/>
          </p:nvSpPr>
          <p:spPr>
            <a:xfrm>
              <a:off x="2116" y="1560248"/>
              <a:ext cx="2137833" cy="1068916"/>
            </a:xfrm>
            <a:prstGeom prst="roundRect">
              <a:avLst>
                <a:gd name="adj" fmla="val 10000"/>
              </a:avLst>
            </a:prstGeom>
            <a:no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2" name="Google Shape;212;p10"/>
            <p:cNvSpPr txBox="1"/>
            <p:nvPr/>
          </p:nvSpPr>
          <p:spPr>
            <a:xfrm>
              <a:off x="33423" y="1591555"/>
              <a:ext cx="2075219" cy="1006302"/>
            </a:xfrm>
            <a:prstGeom prst="rect">
              <a:avLst/>
            </a:prstGeom>
            <a:noFill/>
            <a:ln>
              <a:noFill/>
            </a:ln>
          </p:spPr>
          <p:txBody>
            <a:bodyPr spcFirstLastPara="1" wrap="square" lIns="14600" tIns="14600" rIns="14600" bIns="14600" anchor="ctr" anchorCtr="0">
              <a:noAutofit/>
            </a:bodyPr>
            <a:lstStyle/>
            <a:p>
              <a:pPr marL="0" marR="0" lvl="0" indent="0" algn="ctr" rtl="0">
                <a:lnSpc>
                  <a:spcPct val="90000"/>
                </a:lnSpc>
                <a:spcBef>
                  <a:spcPts val="0"/>
                </a:spcBef>
                <a:spcAft>
                  <a:spcPts val="0"/>
                </a:spcAft>
                <a:buClr>
                  <a:schemeClr val="dk1"/>
                </a:buClr>
                <a:buSzPts val="2300"/>
                <a:buFont typeface="Candara"/>
                <a:buNone/>
              </a:pPr>
              <a:endParaRPr sz="2300" b="0" i="0" u="none" strike="noStrike" cap="none">
                <a:solidFill>
                  <a:schemeClr val="lt1"/>
                </a:solidFill>
                <a:latin typeface="Candara"/>
                <a:ea typeface="Candara"/>
                <a:cs typeface="Candara"/>
                <a:sym typeface="Candara"/>
              </a:endParaRPr>
            </a:p>
          </p:txBody>
        </p:sp>
        <p:sp>
          <p:nvSpPr>
            <p:cNvPr id="213" name="Google Shape;213;p10"/>
            <p:cNvSpPr/>
            <p:nvPr/>
          </p:nvSpPr>
          <p:spPr>
            <a:xfrm rot="-2142401">
              <a:off x="2040966" y="1769638"/>
              <a:ext cx="1053099" cy="35507"/>
            </a:xfrm>
            <a:custGeom>
              <a:avLst/>
              <a:gdLst/>
              <a:ahLst/>
              <a:cxnLst/>
              <a:rect l="l" t="t" r="r" b="b"/>
              <a:pathLst>
                <a:path w="120000" h="120000" extrusionOk="0">
                  <a:moveTo>
                    <a:pt x="0" y="59998"/>
                  </a:moveTo>
                  <a:lnTo>
                    <a:pt x="120000" y="59998"/>
                  </a:lnTo>
                </a:path>
              </a:pathLst>
            </a:custGeom>
            <a:noFill/>
            <a:ln w="12700" cap="flat" cmpd="sng">
              <a:solidFill>
                <a:srgbClr val="D01C2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4" name="Google Shape;214;p10"/>
            <p:cNvSpPr txBox="1"/>
            <p:nvPr/>
          </p:nvSpPr>
          <p:spPr>
            <a:xfrm rot="-2142401">
              <a:off x="2541189" y="1761065"/>
              <a:ext cx="52654" cy="52654"/>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ndara"/>
                <a:buNone/>
              </a:pPr>
              <a:endParaRPr sz="500" b="0" i="0" u="none" strike="noStrike" cap="none">
                <a:solidFill>
                  <a:schemeClr val="dk1"/>
                </a:solidFill>
                <a:latin typeface="Candara"/>
                <a:ea typeface="Candara"/>
                <a:cs typeface="Candara"/>
                <a:sym typeface="Candara"/>
              </a:endParaRPr>
            </a:p>
          </p:txBody>
        </p:sp>
        <p:sp>
          <p:nvSpPr>
            <p:cNvPr id="215" name="Google Shape;215;p10"/>
            <p:cNvSpPr/>
            <p:nvPr/>
          </p:nvSpPr>
          <p:spPr>
            <a:xfrm>
              <a:off x="2995083" y="945620"/>
              <a:ext cx="2137833" cy="1068916"/>
            </a:xfrm>
            <a:prstGeom prst="roundRect">
              <a:avLst>
                <a:gd name="adj" fmla="val 10000"/>
              </a:avLst>
            </a:prstGeom>
            <a:solidFill>
              <a:srgbClr val="D01C2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6" name="Google Shape;216;p10"/>
            <p:cNvSpPr txBox="1"/>
            <p:nvPr/>
          </p:nvSpPr>
          <p:spPr>
            <a:xfrm>
              <a:off x="3026390" y="976927"/>
              <a:ext cx="2075219" cy="1006302"/>
            </a:xfrm>
            <a:prstGeom prst="rect">
              <a:avLst/>
            </a:prstGeom>
            <a:noFill/>
            <a:ln>
              <a:noFill/>
            </a:ln>
          </p:spPr>
          <p:txBody>
            <a:bodyPr spcFirstLastPara="1" wrap="square" lIns="14600" tIns="14600" rIns="14600" bIns="14600" anchor="ctr" anchorCtr="0">
              <a:noAutofit/>
            </a:bodyPr>
            <a:lstStyle/>
            <a:p>
              <a:pPr marL="0" marR="0" lvl="0" indent="0" algn="ctr" rtl="0">
                <a:lnSpc>
                  <a:spcPct val="90000"/>
                </a:lnSpc>
                <a:spcBef>
                  <a:spcPts val="0"/>
                </a:spcBef>
                <a:spcAft>
                  <a:spcPts val="0"/>
                </a:spcAft>
                <a:buClr>
                  <a:schemeClr val="lt1"/>
                </a:buClr>
                <a:buSzPts val="2300"/>
                <a:buFont typeface="Candara"/>
                <a:buNone/>
              </a:pPr>
              <a:r>
                <a:rPr lang="en-US" sz="2300" b="0" i="0" u="none" strike="noStrike" cap="none">
                  <a:solidFill>
                    <a:schemeClr val="lt1"/>
                  </a:solidFill>
                  <a:latin typeface="Candara"/>
                  <a:ea typeface="Candara"/>
                  <a:cs typeface="Candara"/>
                  <a:sym typeface="Candara"/>
                </a:rPr>
                <a:t>Non-digital tools</a:t>
              </a:r>
              <a:endParaRPr sz="1400" b="0" i="0" u="none" strike="noStrike" cap="none">
                <a:solidFill>
                  <a:srgbClr val="000000"/>
                </a:solidFill>
                <a:latin typeface="Arial"/>
                <a:ea typeface="Arial"/>
                <a:cs typeface="Arial"/>
                <a:sym typeface="Arial"/>
              </a:endParaRPr>
            </a:p>
          </p:txBody>
        </p:sp>
        <p:sp>
          <p:nvSpPr>
            <p:cNvPr id="217" name="Google Shape;217;p10"/>
            <p:cNvSpPr/>
            <p:nvPr/>
          </p:nvSpPr>
          <p:spPr>
            <a:xfrm rot="2142401">
              <a:off x="2040966" y="2384266"/>
              <a:ext cx="1053099" cy="35507"/>
            </a:xfrm>
            <a:custGeom>
              <a:avLst/>
              <a:gdLst/>
              <a:ahLst/>
              <a:cxnLst/>
              <a:rect l="l" t="t" r="r" b="b"/>
              <a:pathLst>
                <a:path w="120000" h="120000" extrusionOk="0">
                  <a:moveTo>
                    <a:pt x="0" y="59998"/>
                  </a:moveTo>
                  <a:lnTo>
                    <a:pt x="120000" y="59998"/>
                  </a:lnTo>
                </a:path>
              </a:pathLst>
            </a:custGeom>
            <a:noFill/>
            <a:ln w="12700" cap="flat" cmpd="sng">
              <a:solidFill>
                <a:srgbClr val="D01C2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8" name="Google Shape;218;p10"/>
            <p:cNvSpPr txBox="1"/>
            <p:nvPr/>
          </p:nvSpPr>
          <p:spPr>
            <a:xfrm rot="2142401">
              <a:off x="2541189" y="2375692"/>
              <a:ext cx="52654" cy="52654"/>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ndara"/>
                <a:buNone/>
              </a:pPr>
              <a:endParaRPr sz="500" b="0" i="0" u="none" strike="noStrike" cap="none">
                <a:solidFill>
                  <a:schemeClr val="dk1"/>
                </a:solidFill>
                <a:latin typeface="Candara"/>
                <a:ea typeface="Candara"/>
                <a:cs typeface="Candara"/>
                <a:sym typeface="Candara"/>
              </a:endParaRPr>
            </a:p>
          </p:txBody>
        </p:sp>
        <p:sp>
          <p:nvSpPr>
            <p:cNvPr id="219" name="Google Shape;219;p10"/>
            <p:cNvSpPr/>
            <p:nvPr/>
          </p:nvSpPr>
          <p:spPr>
            <a:xfrm>
              <a:off x="2995083" y="2174875"/>
              <a:ext cx="2137833" cy="1068916"/>
            </a:xfrm>
            <a:prstGeom prst="roundRect">
              <a:avLst>
                <a:gd name="adj" fmla="val 10000"/>
              </a:avLst>
            </a:prstGeom>
            <a:solidFill>
              <a:srgbClr val="D01C2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0" name="Google Shape;220;p10"/>
            <p:cNvSpPr txBox="1"/>
            <p:nvPr/>
          </p:nvSpPr>
          <p:spPr>
            <a:xfrm>
              <a:off x="3026390" y="2206182"/>
              <a:ext cx="2075219" cy="1006302"/>
            </a:xfrm>
            <a:prstGeom prst="rect">
              <a:avLst/>
            </a:prstGeom>
            <a:noFill/>
            <a:ln>
              <a:noFill/>
            </a:ln>
          </p:spPr>
          <p:txBody>
            <a:bodyPr spcFirstLastPara="1" wrap="square" lIns="14600" tIns="14600" rIns="14600" bIns="14600" anchor="ctr" anchorCtr="0">
              <a:noAutofit/>
            </a:bodyPr>
            <a:lstStyle/>
            <a:p>
              <a:pPr marL="0" marR="0" lvl="0" indent="0" algn="ctr" rtl="0">
                <a:lnSpc>
                  <a:spcPct val="90000"/>
                </a:lnSpc>
                <a:spcBef>
                  <a:spcPts val="0"/>
                </a:spcBef>
                <a:spcAft>
                  <a:spcPts val="0"/>
                </a:spcAft>
                <a:buClr>
                  <a:schemeClr val="lt1"/>
                </a:buClr>
                <a:buSzPts val="2300"/>
                <a:buFont typeface="Candara"/>
                <a:buNone/>
              </a:pPr>
              <a:r>
                <a:rPr lang="en-US" sz="2300" b="0" i="0" u="none" strike="noStrike" cap="none">
                  <a:solidFill>
                    <a:schemeClr val="lt1"/>
                  </a:solidFill>
                  <a:latin typeface="Candara"/>
                  <a:ea typeface="Candara"/>
                  <a:cs typeface="Candara"/>
                  <a:sym typeface="Candara"/>
                </a:rPr>
                <a:t>Digital tools</a:t>
              </a:r>
              <a:endParaRPr sz="1400" b="0" i="0" u="none" strike="noStrike" cap="none">
                <a:solidFill>
                  <a:srgbClr val="000000"/>
                </a:solidFill>
                <a:latin typeface="Arial"/>
                <a:ea typeface="Arial"/>
                <a:cs typeface="Arial"/>
                <a:sym typeface="Arial"/>
              </a:endParaRPr>
            </a:p>
          </p:txBody>
        </p:sp>
        <p:sp>
          <p:nvSpPr>
            <p:cNvPr id="221" name="Google Shape;221;p10"/>
            <p:cNvSpPr/>
            <p:nvPr/>
          </p:nvSpPr>
          <p:spPr>
            <a:xfrm rot="-3907178">
              <a:off x="4544221" y="1769638"/>
              <a:ext cx="2032523" cy="35507"/>
            </a:xfrm>
            <a:custGeom>
              <a:avLst/>
              <a:gdLst/>
              <a:ahLst/>
              <a:cxnLst/>
              <a:rect l="l" t="t" r="r" b="b"/>
              <a:pathLst>
                <a:path w="120000" h="120000" extrusionOk="0">
                  <a:moveTo>
                    <a:pt x="0" y="59998"/>
                  </a:moveTo>
                  <a:lnTo>
                    <a:pt x="120000" y="59998"/>
                  </a:lnTo>
                </a:path>
              </a:pathLst>
            </a:custGeom>
            <a:noFill/>
            <a:ln w="12700" cap="flat" cmpd="sng">
              <a:solidFill>
                <a:schemeClr val="accent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2" name="Google Shape;222;p10"/>
            <p:cNvSpPr txBox="1"/>
            <p:nvPr/>
          </p:nvSpPr>
          <p:spPr>
            <a:xfrm rot="-3907178">
              <a:off x="5509670" y="1736579"/>
              <a:ext cx="101626" cy="101626"/>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700"/>
                <a:buFont typeface="Candara"/>
                <a:buNone/>
              </a:pPr>
              <a:endParaRPr sz="700" b="0" i="0" u="none" strike="noStrike" cap="none">
                <a:solidFill>
                  <a:schemeClr val="dk1"/>
                </a:solidFill>
                <a:latin typeface="Candara"/>
                <a:ea typeface="Candara"/>
                <a:cs typeface="Candara"/>
                <a:sym typeface="Candara"/>
              </a:endParaRPr>
            </a:p>
          </p:txBody>
        </p:sp>
        <p:sp>
          <p:nvSpPr>
            <p:cNvPr id="223" name="Google Shape;223;p10"/>
            <p:cNvSpPr/>
            <p:nvPr/>
          </p:nvSpPr>
          <p:spPr>
            <a:xfrm>
              <a:off x="5988050" y="330993"/>
              <a:ext cx="2137833" cy="1068916"/>
            </a:xfrm>
            <a:prstGeom prst="roundRect">
              <a:avLst>
                <a:gd name="adj" fmla="val 10000"/>
              </a:avLst>
            </a:prstGeom>
            <a:solidFill>
              <a:schemeClr val="accent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4" name="Google Shape;224;p10"/>
            <p:cNvSpPr txBox="1"/>
            <p:nvPr/>
          </p:nvSpPr>
          <p:spPr>
            <a:xfrm>
              <a:off x="6019357" y="362300"/>
              <a:ext cx="2075219" cy="1006302"/>
            </a:xfrm>
            <a:prstGeom prst="rect">
              <a:avLst/>
            </a:prstGeom>
            <a:noFill/>
            <a:ln>
              <a:noFill/>
            </a:ln>
          </p:spPr>
          <p:txBody>
            <a:bodyPr spcFirstLastPara="1" wrap="square" lIns="14600" tIns="14600" rIns="14600" bIns="14600" anchor="ctr" anchorCtr="0">
              <a:noAutofit/>
            </a:bodyPr>
            <a:lstStyle/>
            <a:p>
              <a:pPr marL="0" marR="0" lvl="0" indent="0" algn="ctr" rtl="0">
                <a:lnSpc>
                  <a:spcPct val="90000"/>
                </a:lnSpc>
                <a:spcBef>
                  <a:spcPts val="0"/>
                </a:spcBef>
                <a:spcAft>
                  <a:spcPts val="0"/>
                </a:spcAft>
                <a:buClr>
                  <a:schemeClr val="lt1"/>
                </a:buClr>
                <a:buSzPts val="2300"/>
                <a:buFont typeface="Candara"/>
                <a:buNone/>
              </a:pPr>
              <a:r>
                <a:rPr lang="en-US" sz="2300" b="0" i="0" u="none" strike="noStrike" cap="none">
                  <a:solidFill>
                    <a:schemeClr val="lt1"/>
                  </a:solidFill>
                  <a:latin typeface="Candara"/>
                  <a:ea typeface="Candara"/>
                  <a:cs typeface="Candara"/>
                  <a:sym typeface="Candara"/>
                </a:rPr>
                <a:t>Gamified apps which have content</a:t>
              </a:r>
              <a:endParaRPr sz="1400" b="0" i="0" u="none" strike="noStrike" cap="none">
                <a:solidFill>
                  <a:srgbClr val="000000"/>
                </a:solidFill>
                <a:latin typeface="Arial"/>
                <a:ea typeface="Arial"/>
                <a:cs typeface="Arial"/>
                <a:sym typeface="Arial"/>
              </a:endParaRPr>
            </a:p>
          </p:txBody>
        </p:sp>
        <p:sp>
          <p:nvSpPr>
            <p:cNvPr id="225" name="Google Shape;225;p10"/>
            <p:cNvSpPr/>
            <p:nvPr/>
          </p:nvSpPr>
          <p:spPr>
            <a:xfrm rot="-2142401">
              <a:off x="5033933" y="2384266"/>
              <a:ext cx="1053099" cy="35507"/>
            </a:xfrm>
            <a:custGeom>
              <a:avLst/>
              <a:gdLst/>
              <a:ahLst/>
              <a:cxnLst/>
              <a:rect l="l" t="t" r="r" b="b"/>
              <a:pathLst>
                <a:path w="120000" h="120000" extrusionOk="0">
                  <a:moveTo>
                    <a:pt x="0" y="59998"/>
                  </a:moveTo>
                  <a:lnTo>
                    <a:pt x="120000" y="59998"/>
                  </a:lnTo>
                </a:path>
              </a:pathLst>
            </a:custGeom>
            <a:noFill/>
            <a:ln w="12700" cap="flat" cmpd="sng">
              <a:solidFill>
                <a:schemeClr val="accent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6" name="Google Shape;226;p10"/>
            <p:cNvSpPr txBox="1"/>
            <p:nvPr/>
          </p:nvSpPr>
          <p:spPr>
            <a:xfrm rot="-2142401">
              <a:off x="5534155" y="2375692"/>
              <a:ext cx="52654" cy="52654"/>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ndara"/>
                <a:buNone/>
              </a:pPr>
              <a:endParaRPr sz="500" b="0" i="0" u="none" strike="noStrike" cap="none">
                <a:solidFill>
                  <a:schemeClr val="dk1"/>
                </a:solidFill>
                <a:latin typeface="Candara"/>
                <a:ea typeface="Candara"/>
                <a:cs typeface="Candara"/>
                <a:sym typeface="Candara"/>
              </a:endParaRPr>
            </a:p>
          </p:txBody>
        </p:sp>
        <p:sp>
          <p:nvSpPr>
            <p:cNvPr id="227" name="Google Shape;227;p10"/>
            <p:cNvSpPr/>
            <p:nvPr/>
          </p:nvSpPr>
          <p:spPr>
            <a:xfrm>
              <a:off x="5988050" y="1560248"/>
              <a:ext cx="2137833" cy="1068916"/>
            </a:xfrm>
            <a:prstGeom prst="roundRect">
              <a:avLst>
                <a:gd name="adj" fmla="val 10000"/>
              </a:avLst>
            </a:prstGeom>
            <a:solidFill>
              <a:schemeClr val="accent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8" name="Google Shape;228;p10"/>
            <p:cNvSpPr txBox="1"/>
            <p:nvPr/>
          </p:nvSpPr>
          <p:spPr>
            <a:xfrm>
              <a:off x="6019357" y="1591555"/>
              <a:ext cx="2075219" cy="1006302"/>
            </a:xfrm>
            <a:prstGeom prst="rect">
              <a:avLst/>
            </a:prstGeom>
            <a:noFill/>
            <a:ln>
              <a:noFill/>
            </a:ln>
          </p:spPr>
          <p:txBody>
            <a:bodyPr spcFirstLastPara="1" wrap="square" lIns="14600" tIns="14600" rIns="14600" bIns="14600" anchor="ctr" anchorCtr="0">
              <a:noAutofit/>
            </a:bodyPr>
            <a:lstStyle/>
            <a:p>
              <a:pPr marL="0" marR="0" lvl="0" indent="0" algn="ctr" rtl="0">
                <a:lnSpc>
                  <a:spcPct val="90000"/>
                </a:lnSpc>
                <a:spcBef>
                  <a:spcPts val="0"/>
                </a:spcBef>
                <a:spcAft>
                  <a:spcPts val="0"/>
                </a:spcAft>
                <a:buClr>
                  <a:schemeClr val="lt1"/>
                </a:buClr>
                <a:buSzPts val="2300"/>
                <a:buFont typeface="Candara"/>
                <a:buNone/>
              </a:pPr>
              <a:r>
                <a:rPr lang="en-US" sz="2300" b="0" i="0" u="none" strike="noStrike" cap="none">
                  <a:solidFill>
                    <a:schemeClr val="lt1"/>
                  </a:solidFill>
                  <a:latin typeface="Candara"/>
                  <a:ea typeface="Candara"/>
                  <a:cs typeface="Candara"/>
                  <a:sym typeface="Candara"/>
                </a:rPr>
                <a:t>Gamified LMSs</a:t>
              </a:r>
              <a:endParaRPr sz="2300" b="0" i="0" u="none" strike="noStrike" cap="none">
                <a:solidFill>
                  <a:schemeClr val="lt1"/>
                </a:solidFill>
                <a:latin typeface="Candara"/>
                <a:ea typeface="Candara"/>
                <a:cs typeface="Candara"/>
                <a:sym typeface="Candara"/>
              </a:endParaRPr>
            </a:p>
          </p:txBody>
        </p:sp>
        <p:sp>
          <p:nvSpPr>
            <p:cNvPr id="229" name="Google Shape;229;p10"/>
            <p:cNvSpPr/>
            <p:nvPr/>
          </p:nvSpPr>
          <p:spPr>
            <a:xfrm rot="2142401">
              <a:off x="5033933" y="2998893"/>
              <a:ext cx="1053099" cy="35507"/>
            </a:xfrm>
            <a:custGeom>
              <a:avLst/>
              <a:gdLst/>
              <a:ahLst/>
              <a:cxnLst/>
              <a:rect l="l" t="t" r="r" b="b"/>
              <a:pathLst>
                <a:path w="120000" h="120000" extrusionOk="0">
                  <a:moveTo>
                    <a:pt x="0" y="59998"/>
                  </a:moveTo>
                  <a:lnTo>
                    <a:pt x="120000" y="59998"/>
                  </a:lnTo>
                </a:path>
              </a:pathLst>
            </a:custGeom>
            <a:noFill/>
            <a:ln w="12700" cap="flat" cmpd="sng">
              <a:solidFill>
                <a:schemeClr val="accent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p10"/>
            <p:cNvSpPr txBox="1"/>
            <p:nvPr/>
          </p:nvSpPr>
          <p:spPr>
            <a:xfrm rot="2142401">
              <a:off x="5534155" y="2990319"/>
              <a:ext cx="52654" cy="52654"/>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ndara"/>
                <a:buNone/>
              </a:pPr>
              <a:endParaRPr sz="500" b="0" i="0" u="none" strike="noStrike" cap="none">
                <a:solidFill>
                  <a:schemeClr val="dk1"/>
                </a:solidFill>
                <a:latin typeface="Candara"/>
                <a:ea typeface="Candara"/>
                <a:cs typeface="Candara"/>
                <a:sym typeface="Candara"/>
              </a:endParaRPr>
            </a:p>
          </p:txBody>
        </p:sp>
        <p:sp>
          <p:nvSpPr>
            <p:cNvPr id="231" name="Google Shape;231;p10"/>
            <p:cNvSpPr/>
            <p:nvPr/>
          </p:nvSpPr>
          <p:spPr>
            <a:xfrm>
              <a:off x="5988050" y="2789502"/>
              <a:ext cx="2137833" cy="1068916"/>
            </a:xfrm>
            <a:prstGeom prst="roundRect">
              <a:avLst>
                <a:gd name="adj" fmla="val 10000"/>
              </a:avLst>
            </a:prstGeom>
            <a:solidFill>
              <a:schemeClr val="accent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p10"/>
            <p:cNvSpPr txBox="1"/>
            <p:nvPr/>
          </p:nvSpPr>
          <p:spPr>
            <a:xfrm>
              <a:off x="6019357" y="2820809"/>
              <a:ext cx="2075219" cy="1006302"/>
            </a:xfrm>
            <a:prstGeom prst="rect">
              <a:avLst/>
            </a:prstGeom>
            <a:noFill/>
            <a:ln>
              <a:noFill/>
            </a:ln>
          </p:spPr>
          <p:txBody>
            <a:bodyPr spcFirstLastPara="1" wrap="square" lIns="14600" tIns="14600" rIns="14600" bIns="14600" anchor="ctr" anchorCtr="0">
              <a:noAutofit/>
            </a:bodyPr>
            <a:lstStyle/>
            <a:p>
              <a:pPr marL="0" marR="0" lvl="0" indent="0" algn="ctr" rtl="0">
                <a:lnSpc>
                  <a:spcPct val="90000"/>
                </a:lnSpc>
                <a:spcBef>
                  <a:spcPts val="0"/>
                </a:spcBef>
                <a:spcAft>
                  <a:spcPts val="0"/>
                </a:spcAft>
                <a:buClr>
                  <a:schemeClr val="lt1"/>
                </a:buClr>
                <a:buSzPts val="2300"/>
                <a:buFont typeface="Candara"/>
                <a:buNone/>
              </a:pPr>
              <a:r>
                <a:rPr lang="en-US" sz="2300" b="0" i="0" u="none" strike="noStrike" cap="none">
                  <a:solidFill>
                    <a:schemeClr val="lt1"/>
                  </a:solidFill>
                  <a:latin typeface="Candara"/>
                  <a:ea typeface="Candara"/>
                  <a:cs typeface="Candara"/>
                  <a:sym typeface="Candara"/>
                </a:rPr>
                <a:t>Gamification plug-ins in LMS </a:t>
              </a:r>
              <a:endParaRPr sz="2300" b="0" i="0" u="none" strike="noStrike" cap="none">
                <a:solidFill>
                  <a:schemeClr val="lt1"/>
                </a:solidFill>
                <a:latin typeface="Candara"/>
                <a:ea typeface="Candara"/>
                <a:cs typeface="Candara"/>
                <a:sym typeface="Candara"/>
              </a:endParaRPr>
            </a:p>
          </p:txBody>
        </p:sp>
        <p:sp>
          <p:nvSpPr>
            <p:cNvPr id="233" name="Google Shape;233;p10"/>
            <p:cNvSpPr/>
            <p:nvPr/>
          </p:nvSpPr>
          <p:spPr>
            <a:xfrm rot="3907178">
              <a:off x="4544221" y="3613520"/>
              <a:ext cx="2032523" cy="35507"/>
            </a:xfrm>
            <a:custGeom>
              <a:avLst/>
              <a:gdLst/>
              <a:ahLst/>
              <a:cxnLst/>
              <a:rect l="l" t="t" r="r" b="b"/>
              <a:pathLst>
                <a:path w="120000" h="120000" extrusionOk="0">
                  <a:moveTo>
                    <a:pt x="0" y="59998"/>
                  </a:moveTo>
                  <a:lnTo>
                    <a:pt x="120000" y="59998"/>
                  </a:lnTo>
                </a:path>
              </a:pathLst>
            </a:custGeom>
            <a:noFill/>
            <a:ln w="12700" cap="flat" cmpd="sng">
              <a:solidFill>
                <a:schemeClr val="accent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4" name="Google Shape;234;p10"/>
            <p:cNvSpPr txBox="1"/>
            <p:nvPr/>
          </p:nvSpPr>
          <p:spPr>
            <a:xfrm rot="3907178">
              <a:off x="5509670" y="3580461"/>
              <a:ext cx="101626" cy="101626"/>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700"/>
                <a:buFont typeface="Candara"/>
                <a:buNone/>
              </a:pPr>
              <a:endParaRPr sz="700" b="0" i="0" u="none" strike="noStrike" cap="none">
                <a:solidFill>
                  <a:schemeClr val="dk1"/>
                </a:solidFill>
                <a:latin typeface="Candara"/>
                <a:ea typeface="Candara"/>
                <a:cs typeface="Candara"/>
                <a:sym typeface="Candara"/>
              </a:endParaRPr>
            </a:p>
          </p:txBody>
        </p:sp>
        <p:sp>
          <p:nvSpPr>
            <p:cNvPr id="235" name="Google Shape;235;p10"/>
            <p:cNvSpPr/>
            <p:nvPr/>
          </p:nvSpPr>
          <p:spPr>
            <a:xfrm>
              <a:off x="5988050" y="4018756"/>
              <a:ext cx="2137833" cy="1068916"/>
            </a:xfrm>
            <a:prstGeom prst="roundRect">
              <a:avLst>
                <a:gd name="adj" fmla="val 10000"/>
              </a:avLst>
            </a:prstGeom>
            <a:solidFill>
              <a:schemeClr val="accent5"/>
            </a:solidFill>
            <a:ln w="76200" cap="flat" cmpd="sng">
              <a:solidFill>
                <a:srgbClr val="C0000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10"/>
            <p:cNvSpPr txBox="1"/>
            <p:nvPr/>
          </p:nvSpPr>
          <p:spPr>
            <a:xfrm>
              <a:off x="6019357" y="4050063"/>
              <a:ext cx="2075219" cy="1006302"/>
            </a:xfrm>
            <a:prstGeom prst="rect">
              <a:avLst/>
            </a:prstGeom>
            <a:noFill/>
            <a:ln>
              <a:noFill/>
            </a:ln>
          </p:spPr>
          <p:txBody>
            <a:bodyPr spcFirstLastPara="1" wrap="square" lIns="14600" tIns="14600" rIns="14600" bIns="14600" anchor="ctr" anchorCtr="0">
              <a:noAutofit/>
            </a:bodyPr>
            <a:lstStyle/>
            <a:p>
              <a:pPr marL="0" marR="0" lvl="0" indent="0" algn="ctr" rtl="0">
                <a:lnSpc>
                  <a:spcPct val="90000"/>
                </a:lnSpc>
                <a:spcBef>
                  <a:spcPts val="0"/>
                </a:spcBef>
                <a:spcAft>
                  <a:spcPts val="0"/>
                </a:spcAft>
                <a:buClr>
                  <a:schemeClr val="lt1"/>
                </a:buClr>
                <a:buSzPts val="2300"/>
                <a:buFont typeface="Candara"/>
                <a:buNone/>
              </a:pPr>
              <a:r>
                <a:rPr lang="en-US" sz="2300" b="0" i="0" u="none" strike="noStrike" cap="none">
                  <a:solidFill>
                    <a:schemeClr val="lt1"/>
                  </a:solidFill>
                  <a:latin typeface="Candara"/>
                  <a:ea typeface="Candara"/>
                  <a:cs typeface="Candara"/>
                  <a:sym typeface="Candara"/>
                </a:rPr>
                <a:t>Digital gamification tools </a:t>
              </a:r>
              <a:endParaRPr sz="2300" b="0" i="0" u="none" strike="noStrike" cap="none">
                <a:solidFill>
                  <a:schemeClr val="lt1"/>
                </a:solidFill>
                <a:latin typeface="Candara"/>
                <a:ea typeface="Candara"/>
                <a:cs typeface="Candara"/>
                <a:sym typeface="Candara"/>
              </a:endParaRPr>
            </a:p>
          </p:txBody>
        </p:sp>
      </p:grpSp>
      <p:sp>
        <p:nvSpPr>
          <p:cNvPr id="237" name="Google Shape;237;p10"/>
          <p:cNvSpPr/>
          <p:nvPr/>
        </p:nvSpPr>
        <p:spPr>
          <a:xfrm>
            <a:off x="292936" y="2088755"/>
            <a:ext cx="3090930" cy="1455313"/>
          </a:xfrm>
          <a:prstGeom prst="rect">
            <a:avLst/>
          </a:prstGeom>
          <a:solidFill>
            <a:schemeClr val="lt1">
              <a:alpha val="8745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ndara"/>
              <a:ea typeface="Candara"/>
              <a:cs typeface="Candara"/>
              <a:sym typeface="Candara"/>
            </a:endParaRPr>
          </a:p>
        </p:txBody>
      </p:sp>
      <p:sp>
        <p:nvSpPr>
          <p:cNvPr id="238" name="Google Shape;238;p10"/>
          <p:cNvSpPr txBox="1">
            <a:spLocks noGrp="1"/>
          </p:cNvSpPr>
          <p:nvPr>
            <p:ph type="body" idx="1"/>
          </p:nvPr>
        </p:nvSpPr>
        <p:spPr>
          <a:xfrm>
            <a:off x="7321475" y="1936000"/>
            <a:ext cx="2788500" cy="3059400"/>
          </a:xfrm>
          <a:prstGeom prst="rect">
            <a:avLst/>
          </a:prstGeom>
          <a:noFill/>
          <a:ln w="19050" cap="flat" cmpd="sng">
            <a:solidFill>
              <a:srgbClr val="C00000"/>
            </a:solidFill>
            <a:prstDash val="solid"/>
            <a:round/>
            <a:headEnd type="none" w="sm" len="sm"/>
            <a:tailEnd type="none" w="sm" len="sm"/>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SzPts val="1800"/>
              <a:buNone/>
            </a:pPr>
            <a:r>
              <a:rPr lang="en-US"/>
              <a:t>Examples:</a:t>
            </a:r>
            <a:endParaRPr/>
          </a:p>
          <a:p>
            <a:pPr marL="0" lvl="0" indent="0" algn="l" rtl="0">
              <a:lnSpc>
                <a:spcPct val="90000"/>
              </a:lnSpc>
              <a:spcBef>
                <a:spcPts val="0"/>
              </a:spcBef>
              <a:spcAft>
                <a:spcPts val="0"/>
              </a:spcAft>
              <a:buSzPts val="1800"/>
              <a:buNone/>
            </a:pPr>
            <a:endParaRPr/>
          </a:p>
          <a:p>
            <a:pPr marL="455613" lvl="0" indent="-439738" algn="l" rtl="0">
              <a:lnSpc>
                <a:spcPct val="90000"/>
              </a:lnSpc>
              <a:spcBef>
                <a:spcPts val="0"/>
              </a:spcBef>
              <a:spcAft>
                <a:spcPts val="0"/>
              </a:spcAft>
              <a:buSzPts val="2800"/>
              <a:buChar char="●"/>
            </a:pPr>
            <a:r>
              <a:rPr lang="en-US"/>
              <a:t>Classcraft</a:t>
            </a:r>
            <a:endParaRPr/>
          </a:p>
          <a:p>
            <a:pPr marL="455613" lvl="0" indent="-439738" algn="l" rtl="0">
              <a:lnSpc>
                <a:spcPct val="90000"/>
              </a:lnSpc>
              <a:spcBef>
                <a:spcPts val="1000"/>
              </a:spcBef>
              <a:spcAft>
                <a:spcPts val="0"/>
              </a:spcAft>
              <a:buSzPts val="2800"/>
              <a:buChar char="●"/>
            </a:pPr>
            <a:r>
              <a:rPr lang="en-US"/>
              <a:t>ClassDojo</a:t>
            </a:r>
            <a:endParaRPr/>
          </a:p>
          <a:p>
            <a:pPr marL="455613" lvl="0" indent="-439738" algn="l" rtl="0">
              <a:lnSpc>
                <a:spcPct val="90000"/>
              </a:lnSpc>
              <a:spcBef>
                <a:spcPts val="1000"/>
              </a:spcBef>
              <a:spcAft>
                <a:spcPts val="0"/>
              </a:spcAft>
              <a:buSzPts val="2800"/>
              <a:buChar char="●"/>
            </a:pPr>
            <a:r>
              <a:rPr lang="en-US"/>
              <a:t>Gimkit Live</a:t>
            </a:r>
            <a:endParaRPr/>
          </a:p>
          <a:p>
            <a:pPr marL="455613" lvl="0" indent="-439738" algn="l" rtl="0">
              <a:lnSpc>
                <a:spcPct val="90000"/>
              </a:lnSpc>
              <a:spcBef>
                <a:spcPts val="1000"/>
              </a:spcBef>
              <a:spcAft>
                <a:spcPts val="0"/>
              </a:spcAft>
              <a:buSzPts val="2800"/>
              <a:buChar char="●"/>
            </a:pPr>
            <a:r>
              <a:rPr lang="en-US"/>
              <a:t>GooseChase</a:t>
            </a:r>
            <a:endParaRPr/>
          </a:p>
          <a:p>
            <a:pPr marL="455613" lvl="0" indent="-439738" algn="l" rtl="0">
              <a:lnSpc>
                <a:spcPct val="90000"/>
              </a:lnSpc>
              <a:spcBef>
                <a:spcPts val="1000"/>
              </a:spcBef>
              <a:spcAft>
                <a:spcPts val="0"/>
              </a:spcAft>
              <a:buSzPts val="2800"/>
              <a:buChar char="●"/>
            </a:pPr>
            <a:r>
              <a:rPr lang="en-US"/>
              <a:t>Pointagram</a:t>
            </a:r>
            <a:endParaRPr/>
          </a:p>
        </p:txBody>
      </p:sp>
      <p:cxnSp>
        <p:nvCxnSpPr>
          <p:cNvPr id="239" name="Google Shape;239;p10"/>
          <p:cNvCxnSpPr/>
          <p:nvPr/>
        </p:nvCxnSpPr>
        <p:spPr>
          <a:xfrm rot="10800000" flipH="1">
            <a:off x="6376629" y="4995277"/>
            <a:ext cx="835540" cy="993399"/>
          </a:xfrm>
          <a:prstGeom prst="straightConnector1">
            <a:avLst/>
          </a:prstGeom>
          <a:noFill/>
          <a:ln w="9525" cap="flat" cmpd="sng">
            <a:solidFill>
              <a:srgbClr val="C00000"/>
            </a:solidFill>
            <a:prstDash val="solid"/>
            <a:miter lim="800000"/>
            <a:headEnd type="none" w="sm" len="sm"/>
            <a:tailEnd type="triangle" w="med" len="med"/>
          </a:ln>
        </p:spPr>
      </p:cxnSp>
      <p:pic>
        <p:nvPicPr>
          <p:cNvPr id="33" name="Google Shape;142;p3">
            <a:extLst>
              <a:ext uri="{FF2B5EF4-FFF2-40B4-BE49-F238E27FC236}">
                <a16:creationId xmlns:a16="http://schemas.microsoft.com/office/drawing/2014/main" id="{B69138DE-1288-334B-84C0-D6E267DBA2B0}"/>
              </a:ext>
            </a:extLst>
          </p:cNvPr>
          <p:cNvPicPr preferRelativeResize="0"/>
          <p:nvPr/>
        </p:nvPicPr>
        <p:blipFill rotWithShape="1">
          <a:blip r:embed="rId3">
            <a:alphaModFix/>
          </a:blip>
          <a:srcRect/>
          <a:stretch/>
        </p:blipFill>
        <p:spPr>
          <a:xfrm>
            <a:off x="10477719" y="-194102"/>
            <a:ext cx="1877667" cy="2170671"/>
          </a:xfrm>
          <a:prstGeom prst="rect">
            <a:avLst/>
          </a:prstGeom>
          <a:noFill/>
          <a:ln>
            <a:noFill/>
          </a:ln>
        </p:spPr>
      </p:pic>
    </p:spTree>
  </p:cSld>
  <p:clrMapOvr>
    <a:masterClrMapping/>
  </p:clrMapOvr>
</p:sld>
</file>

<file path=ppt/theme/theme1.xml><?xml version="1.0" encoding="utf-8"?>
<a:theme xmlns:a="http://schemas.openxmlformats.org/drawingml/2006/main" name="Kantoorthema">
  <a:themeElements>
    <a:clrScheme name="GATE">
      <a:dk1>
        <a:srgbClr val="000000"/>
      </a:dk1>
      <a:lt1>
        <a:srgbClr val="FFFFFF"/>
      </a:lt1>
      <a:dk2>
        <a:srgbClr val="44546A"/>
      </a:dk2>
      <a:lt2>
        <a:srgbClr val="E7E6E6"/>
      </a:lt2>
      <a:accent1>
        <a:srgbClr val="D9F0F5"/>
      </a:accent1>
      <a:accent2>
        <a:srgbClr val="E2EEC2"/>
      </a:accent2>
      <a:accent3>
        <a:srgbClr val="FFFEFF"/>
      </a:accent3>
      <a:accent4>
        <a:srgbClr val="D01F26"/>
      </a:accent4>
      <a:accent5>
        <a:srgbClr val="243777"/>
      </a:accent5>
      <a:accent6>
        <a:srgbClr val="F7941C"/>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2302</Words>
  <Application>Microsoft Macintosh PowerPoint</Application>
  <PresentationFormat>Widescreen</PresentationFormat>
  <Paragraphs>163</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Calibri</vt:lpstr>
      <vt:lpstr>Arial</vt:lpstr>
      <vt:lpstr>Century Gothic</vt:lpstr>
      <vt:lpstr>Open Sans</vt:lpstr>
      <vt:lpstr>Candara</vt:lpstr>
      <vt:lpstr>Kantoorthema</vt:lpstr>
      <vt:lpstr>PowerPoint Presentation</vt:lpstr>
      <vt:lpstr>Gamification tools</vt:lpstr>
      <vt:lpstr>Gamification with non digital tools</vt:lpstr>
      <vt:lpstr>Gamification with digital tools</vt:lpstr>
      <vt:lpstr>Gamified apps which have content: E.g. Duolingo</vt:lpstr>
      <vt:lpstr>Gamified apps which have content: E.g. Knowre</vt:lpstr>
      <vt:lpstr>Gamified LMSs: E.g. Talent LMS</vt:lpstr>
      <vt:lpstr>Gamification plug-ins in LMSs </vt:lpstr>
      <vt:lpstr>Gamification with digital tools</vt:lpstr>
      <vt:lpstr>Digital gamification tools: E.g. Classcraft</vt:lpstr>
      <vt:lpstr>Digital gamification tools: E.g. ClassDojo</vt:lpstr>
      <vt:lpstr>Digital gamification tools: E.g. Gimkit</vt:lpstr>
      <vt:lpstr>Digital gamification tools: E.g. GooseChase</vt:lpstr>
      <vt:lpstr>Digital gamification tools: E.g. Pointagram</vt:lpstr>
      <vt:lpstr>Summary</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the Way to Gamify your Teaching</dc:title>
  <dc:creator>Andy Veltjen</dc:creator>
  <cp:lastModifiedBy>Özlem Kaplan</cp:lastModifiedBy>
  <cp:revision>5</cp:revision>
  <dcterms:created xsi:type="dcterms:W3CDTF">2023-03-21T10:15:44Z</dcterms:created>
  <dcterms:modified xsi:type="dcterms:W3CDTF">2025-01-02T14:52:19Z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0x0101009C7A0B9ACEFFD040A71642847CD01620</vt:lpwstr>
  </property>
  <property fmtid="{D5CDD505-2E9C-101B-9397-08002B2CF9AE}" pid="3" name="MediaServiceImageTags">
    <vt:lpwstr/>
  </property>
</Properties>
</file>